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33"/>
  </p:notesMasterIdLst>
  <p:handoutMasterIdLst>
    <p:handoutMasterId r:id="rId34"/>
  </p:handoutMasterIdLst>
  <p:sldIdLst>
    <p:sldId id="407" r:id="rId2"/>
    <p:sldId id="256" r:id="rId3"/>
    <p:sldId id="408" r:id="rId4"/>
    <p:sldId id="409" r:id="rId5"/>
    <p:sldId id="263" r:id="rId6"/>
    <p:sldId id="410" r:id="rId7"/>
    <p:sldId id="265" r:id="rId8"/>
    <p:sldId id="257" r:id="rId9"/>
    <p:sldId id="259" r:id="rId10"/>
    <p:sldId id="258" r:id="rId11"/>
    <p:sldId id="276" r:id="rId12"/>
    <p:sldId id="389" r:id="rId13"/>
    <p:sldId id="406" r:id="rId14"/>
    <p:sldId id="290" r:id="rId15"/>
    <p:sldId id="269" r:id="rId16"/>
    <p:sldId id="270" r:id="rId17"/>
    <p:sldId id="266" r:id="rId18"/>
    <p:sldId id="281" r:id="rId19"/>
    <p:sldId id="386" r:id="rId20"/>
    <p:sldId id="283" r:id="rId21"/>
    <p:sldId id="366" r:id="rId22"/>
    <p:sldId id="417" r:id="rId23"/>
    <p:sldId id="421" r:id="rId24"/>
    <p:sldId id="420" r:id="rId25"/>
    <p:sldId id="419" r:id="rId26"/>
    <p:sldId id="418" r:id="rId27"/>
    <p:sldId id="273" r:id="rId28"/>
    <p:sldId id="268" r:id="rId29"/>
    <p:sldId id="271" r:id="rId30"/>
    <p:sldId id="272" r:id="rId31"/>
    <p:sldId id="405" r:id="rId32"/>
  </p:sldIdLst>
  <p:sldSz cx="12192000" cy="6858000"/>
  <p:notesSz cx="6858000" cy="194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341"/>
    <a:srgbClr val="F7F7F7"/>
    <a:srgbClr val="333333"/>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00" autoAdjust="0"/>
    <p:restoredTop sz="94664"/>
  </p:normalViewPr>
  <p:slideViewPr>
    <p:cSldViewPr snapToGrid="0" snapToObjects="1">
      <p:cViewPr varScale="1">
        <p:scale>
          <a:sx n="64" d="100"/>
          <a:sy n="64" d="100"/>
        </p:scale>
        <p:origin x="96" y="264"/>
      </p:cViewPr>
      <p:guideLst/>
    </p:cSldViewPr>
  </p:slideViewPr>
  <p:notesTextViewPr>
    <p:cViewPr>
      <p:scale>
        <a:sx n="1" d="1"/>
        <a:sy n="1" d="1"/>
      </p:scale>
      <p:origin x="0" y="0"/>
    </p:cViewPr>
  </p:notesTextViewPr>
  <p:notesViewPr>
    <p:cSldViewPr snapToGrid="0" snapToObjects="1">
      <p:cViewPr varScale="1">
        <p:scale>
          <a:sx n="225" d="100"/>
          <a:sy n="225" d="100"/>
        </p:scale>
        <p:origin x="25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ysClr val="windowText" lastClr="000000"/>
                </a:solidFill>
                <a:latin typeface="Verdana" panose="020B0604030504040204" pitchFamily="34" charset="0"/>
                <a:ea typeface="Verdana" panose="020B0604030504040204" pitchFamily="34" charset="0"/>
                <a:cs typeface="+mn-cs"/>
              </a:defRPr>
            </a:pPr>
            <a:r>
              <a:rPr lang="en-GB"/>
              <a:t>Diversion Metrics </a:t>
            </a:r>
          </a:p>
        </c:rich>
      </c:tx>
      <c:overlay val="0"/>
      <c:spPr>
        <a:noFill/>
        <a:ln>
          <a:noFill/>
        </a:ln>
        <a:effectLst/>
      </c:spPr>
      <c:txPr>
        <a:bodyPr rot="0" spcFirstLastPara="1" vertOverflow="ellipsis" vert="horz" wrap="square" anchor="ctr" anchorCtr="1"/>
        <a:lstStyle/>
        <a:p>
          <a:pPr>
            <a:defRPr sz="1920" b="1" i="0" u="none" strike="noStrike" kern="1200" spc="0" baseline="0">
              <a:solidFill>
                <a:sysClr val="windowText" lastClr="000000"/>
              </a:solidFill>
              <a:latin typeface="Verdana" panose="020B0604030504040204" pitchFamily="34" charset="0"/>
              <a:ea typeface="Verdana" panose="020B0604030504040204" pitchFamily="34" charset="0"/>
              <a:cs typeface="+mn-cs"/>
            </a:defRPr>
          </a:pPr>
          <a:endParaRPr lang="en-US"/>
        </a:p>
      </c:txPr>
    </c:title>
    <c:autoTitleDeleted val="0"/>
    <c:plotArea>
      <c:layout/>
      <c:barChart>
        <c:barDir val="col"/>
        <c:grouping val="clustered"/>
        <c:varyColors val="0"/>
        <c:ser>
          <c:idx val="0"/>
          <c:order val="0"/>
          <c:tx>
            <c:strRef>
              <c:f>'3602 Line of Sight'!$B$21</c:f>
              <c:strCache>
                <c:ptCount val="1"/>
                <c:pt idx="0">
                  <c:v>Weight - Kg</c:v>
                </c:pt>
              </c:strCache>
            </c:strRef>
          </c:tx>
          <c:spPr>
            <a:gradFill flip="none" rotWithShape="1">
              <a:gsLst>
                <a:gs pos="0">
                  <a:srgbClr val="4472C4">
                    <a:shade val="30000"/>
                    <a:satMod val="115000"/>
                  </a:srgbClr>
                </a:gs>
                <a:gs pos="50000">
                  <a:srgbClr val="4472C4">
                    <a:shade val="67500"/>
                    <a:satMod val="115000"/>
                  </a:srgbClr>
                </a:gs>
                <a:gs pos="100000">
                  <a:srgbClr val="4472C4">
                    <a:shade val="100000"/>
                    <a:satMod val="115000"/>
                  </a:srgbClr>
                </a:gs>
              </a:gsLst>
              <a:lin ang="2700000" scaled="1"/>
              <a:tileRect/>
            </a:gradFill>
            <a:ln>
              <a:noFill/>
            </a:ln>
            <a:effectLst/>
          </c:spPr>
          <c:invertIfNegative val="0"/>
          <c:cat>
            <c:strRef>
              <c:f>'3602 Line of Sight'!$A$22:$A$28</c:f>
              <c:strCache>
                <c:ptCount val="7"/>
                <c:pt idx="0">
                  <c:v>Donated</c:v>
                </c:pt>
                <c:pt idx="1">
                  <c:v>Internal Reuse</c:v>
                </c:pt>
                <c:pt idx="2">
                  <c:v>Liquidated/Resold</c:v>
                </c:pt>
                <c:pt idx="3">
                  <c:v>Recycled</c:v>
                </c:pt>
                <c:pt idx="4">
                  <c:v>Diverted </c:v>
                </c:pt>
                <c:pt idx="5">
                  <c:v>None Recoverable</c:v>
                </c:pt>
                <c:pt idx="6">
                  <c:v>TOTAL </c:v>
                </c:pt>
              </c:strCache>
            </c:strRef>
          </c:cat>
          <c:val>
            <c:numRef>
              <c:f>'3602 Line of Sight'!$B$22:$B$28</c:f>
              <c:numCache>
                <c:formatCode>_(* #,##0.00_);_(* \(#,##0.00\);_(* "-"??_);_(@_)</c:formatCode>
                <c:ptCount val="7"/>
                <c:pt idx="0">
                  <c:v>155137.39329226807</c:v>
                </c:pt>
                <c:pt idx="1">
                  <c:v>0</c:v>
                </c:pt>
                <c:pt idx="2">
                  <c:v>11902.731536500623</c:v>
                </c:pt>
                <c:pt idx="3">
                  <c:v>149784.60218541068</c:v>
                </c:pt>
                <c:pt idx="4">
                  <c:v>316827.72701417928</c:v>
                </c:pt>
                <c:pt idx="5">
                  <c:v>27110.768536074262</c:v>
                </c:pt>
                <c:pt idx="6">
                  <c:v>343938.49555025354</c:v>
                </c:pt>
              </c:numCache>
            </c:numRef>
          </c:val>
          <c:extLst>
            <c:ext xmlns:c16="http://schemas.microsoft.com/office/drawing/2014/chart" uri="{C3380CC4-5D6E-409C-BE32-E72D297353CC}">
              <c16:uniqueId val="{00000000-7F26-404F-B34A-EC54C8CE0041}"/>
            </c:ext>
          </c:extLst>
        </c:ser>
        <c:dLbls>
          <c:showLegendKey val="0"/>
          <c:showVal val="0"/>
          <c:showCatName val="0"/>
          <c:showSerName val="0"/>
          <c:showPercent val="0"/>
          <c:showBubbleSize val="0"/>
        </c:dLbls>
        <c:gapWidth val="219"/>
        <c:overlap val="-27"/>
        <c:axId val="565277992"/>
        <c:axId val="565274712"/>
        <c:extLst>
          <c:ext xmlns:c15="http://schemas.microsoft.com/office/drawing/2012/chart" uri="{02D57815-91ED-43cb-92C2-25804820EDAC}">
            <c15:filteredBarSeries>
              <c15:ser>
                <c:idx val="1"/>
                <c:order val="1"/>
                <c:tx>
                  <c:strRef>
                    <c:extLst>
                      <c:ext uri="{02D57815-91ED-43cb-92C2-25804820EDAC}">
                        <c15:formulaRef>
                          <c15:sqref>'3602 Line of Sight'!$C$21</c15:sqref>
                        </c15:formulaRef>
                      </c:ext>
                    </c:extLst>
                    <c:strCache>
                      <c:ptCount val="1"/>
                      <c:pt idx="0">
                        <c:v>Weight - Metric Tonnes</c:v>
                      </c:pt>
                    </c:strCache>
                  </c:strRef>
                </c:tx>
                <c:spPr>
                  <a:solidFill>
                    <a:schemeClr val="accent2"/>
                  </a:solidFill>
                  <a:ln>
                    <a:noFill/>
                  </a:ln>
                  <a:effectLst/>
                </c:spPr>
                <c:invertIfNegative val="0"/>
                <c:cat>
                  <c:strRef>
                    <c:extLst>
                      <c:ext uri="{02D57815-91ED-43cb-92C2-25804820EDAC}">
                        <c15:formulaRef>
                          <c15:sqref>'3602 Line of Sight'!$A$22:$A$28</c15:sqref>
                        </c15:formulaRef>
                      </c:ext>
                    </c:extLst>
                    <c:strCache>
                      <c:ptCount val="7"/>
                      <c:pt idx="0">
                        <c:v>Donated</c:v>
                      </c:pt>
                      <c:pt idx="1">
                        <c:v>Internal Reuse</c:v>
                      </c:pt>
                      <c:pt idx="2">
                        <c:v>Liquidated/Resold</c:v>
                      </c:pt>
                      <c:pt idx="3">
                        <c:v>Recycled</c:v>
                      </c:pt>
                      <c:pt idx="4">
                        <c:v>Diverted </c:v>
                      </c:pt>
                      <c:pt idx="5">
                        <c:v>None Recoverable</c:v>
                      </c:pt>
                      <c:pt idx="6">
                        <c:v>TOTAL </c:v>
                      </c:pt>
                    </c:strCache>
                  </c:strRef>
                </c:cat>
                <c:val>
                  <c:numRef>
                    <c:extLst>
                      <c:ext uri="{02D57815-91ED-43cb-92C2-25804820EDAC}">
                        <c15:formulaRef>
                          <c15:sqref>'3602 Line of Sight'!$C$22:$C$28</c15:sqref>
                        </c15:formulaRef>
                      </c:ext>
                    </c:extLst>
                    <c:numCache>
                      <c:formatCode>0.00</c:formatCode>
                      <c:ptCount val="7"/>
                      <c:pt idx="0">
                        <c:v>155.13999999999999</c:v>
                      </c:pt>
                      <c:pt idx="1">
                        <c:v>0</c:v>
                      </c:pt>
                      <c:pt idx="2">
                        <c:v>11.9</c:v>
                      </c:pt>
                      <c:pt idx="3">
                        <c:v>149.78</c:v>
                      </c:pt>
                      <c:pt idx="4">
                        <c:v>316.83</c:v>
                      </c:pt>
                      <c:pt idx="5">
                        <c:v>27.11</c:v>
                      </c:pt>
                      <c:pt idx="6">
                        <c:v>343.94</c:v>
                      </c:pt>
                    </c:numCache>
                  </c:numRef>
                </c:val>
                <c:extLst>
                  <c:ext xmlns:c16="http://schemas.microsoft.com/office/drawing/2014/chart" uri="{C3380CC4-5D6E-409C-BE32-E72D297353CC}">
                    <c16:uniqueId val="{00000002-7F26-404F-B34A-EC54C8CE0041}"/>
                  </c:ext>
                </c:extLst>
              </c15:ser>
            </c15:filteredBarSeries>
          </c:ext>
        </c:extLst>
      </c:barChart>
      <c:lineChart>
        <c:grouping val="standard"/>
        <c:varyColors val="0"/>
        <c:ser>
          <c:idx val="2"/>
          <c:order val="2"/>
          <c:tx>
            <c:strRef>
              <c:f>'3602 Line of Sight'!$D$21</c:f>
              <c:strCache>
                <c:ptCount val="1"/>
                <c:pt idx="0">
                  <c:v>Weight - %</c:v>
                </c:pt>
              </c:strCache>
            </c:strRef>
          </c:tx>
          <c:spPr>
            <a:ln w="28575" cap="rnd">
              <a:solidFill>
                <a:srgbClr val="82C341"/>
              </a:solidFill>
              <a:round/>
            </a:ln>
            <a:effectLst/>
          </c:spPr>
          <c:marker>
            <c:symbol val="none"/>
          </c:marker>
          <c:cat>
            <c:strRef>
              <c:f>'3602 Line of Sight'!$A$22:$A$28</c:f>
              <c:strCache>
                <c:ptCount val="7"/>
                <c:pt idx="0">
                  <c:v>Donated</c:v>
                </c:pt>
                <c:pt idx="1">
                  <c:v>Internal Reuse</c:v>
                </c:pt>
                <c:pt idx="2">
                  <c:v>Liquidated/Resold</c:v>
                </c:pt>
                <c:pt idx="3">
                  <c:v>Recycled</c:v>
                </c:pt>
                <c:pt idx="4">
                  <c:v>Diverted </c:v>
                </c:pt>
                <c:pt idx="5">
                  <c:v>None Recoverable</c:v>
                </c:pt>
                <c:pt idx="6">
                  <c:v>TOTAL </c:v>
                </c:pt>
              </c:strCache>
            </c:strRef>
          </c:cat>
          <c:val>
            <c:numRef>
              <c:f>'3602 Line of Sight'!$D$22:$D$28</c:f>
              <c:numCache>
                <c:formatCode>0.00%</c:formatCode>
                <c:ptCount val="7"/>
                <c:pt idx="0">
                  <c:v>0.4511</c:v>
                </c:pt>
                <c:pt idx="1">
                  <c:v>0</c:v>
                </c:pt>
                <c:pt idx="2">
                  <c:v>3.4599999999999999E-2</c:v>
                </c:pt>
                <c:pt idx="3">
                  <c:v>0.4355</c:v>
                </c:pt>
                <c:pt idx="4">
                  <c:v>0.92120000000000002</c:v>
                </c:pt>
                <c:pt idx="5">
                  <c:v>7.8799999999999995E-2</c:v>
                </c:pt>
                <c:pt idx="6">
                  <c:v>1</c:v>
                </c:pt>
              </c:numCache>
            </c:numRef>
          </c:val>
          <c:smooth val="0"/>
          <c:extLst>
            <c:ext xmlns:c16="http://schemas.microsoft.com/office/drawing/2014/chart" uri="{C3380CC4-5D6E-409C-BE32-E72D297353CC}">
              <c16:uniqueId val="{00000001-7F26-404F-B34A-EC54C8CE0041}"/>
            </c:ext>
          </c:extLst>
        </c:ser>
        <c:dLbls>
          <c:showLegendKey val="0"/>
          <c:showVal val="0"/>
          <c:showCatName val="0"/>
          <c:showSerName val="0"/>
          <c:showPercent val="0"/>
          <c:showBubbleSize val="0"/>
        </c:dLbls>
        <c:marker val="1"/>
        <c:smooth val="0"/>
        <c:axId val="565282912"/>
        <c:axId val="565283240"/>
      </c:lineChart>
      <c:catAx>
        <c:axId val="56527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crossAx val="565274712"/>
        <c:crosses val="autoZero"/>
        <c:auto val="1"/>
        <c:lblAlgn val="ctr"/>
        <c:lblOffset val="100"/>
        <c:noMultiLvlLbl val="0"/>
      </c:catAx>
      <c:valAx>
        <c:axId val="565274712"/>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crossAx val="565277992"/>
        <c:crosses val="autoZero"/>
        <c:crossBetween val="between"/>
      </c:valAx>
      <c:valAx>
        <c:axId val="565283240"/>
        <c:scaling>
          <c:orientation val="minMax"/>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crossAx val="565282912"/>
        <c:crosses val="max"/>
        <c:crossBetween val="between"/>
      </c:valAx>
      <c:catAx>
        <c:axId val="565282912"/>
        <c:scaling>
          <c:orientation val="minMax"/>
        </c:scaling>
        <c:delete val="1"/>
        <c:axPos val="b"/>
        <c:numFmt formatCode="General" sourceLinked="1"/>
        <c:majorTickMark val="none"/>
        <c:minorTickMark val="none"/>
        <c:tickLblPos val="nextTo"/>
        <c:crossAx val="5652832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Verdana" panose="020B0604030504040204" pitchFamily="34" charset="0"/>
              <a:ea typeface="Verdana" panose="020B0604030504040204" pitchFamily="34" charset="0"/>
              <a:cs typeface="+mn-cs"/>
            </a:defRPr>
          </a:pPr>
          <a:endParaRPr lang="en-US"/>
        </a:p>
      </c:txPr>
    </c:legend>
    <c:plotVisOnly val="1"/>
    <c:dispBlanksAs val="gap"/>
    <c:showDLblsOverMax val="0"/>
  </c:chart>
  <c:spPr>
    <a:noFill/>
    <a:ln>
      <a:noFill/>
    </a:ln>
    <a:effectLst/>
  </c:spPr>
  <c:txPr>
    <a:bodyPr/>
    <a:lstStyle/>
    <a:p>
      <a:pPr>
        <a:defRPr sz="1600" b="1">
          <a:solidFill>
            <a:sysClr val="windowText" lastClr="000000"/>
          </a:solidFill>
          <a:latin typeface="Verdana" panose="020B0604030504040204" pitchFamily="34" charset="0"/>
          <a:ea typeface="Verdana" panose="020B060403050404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C839FBB-1599-DE45-B314-A704FF25C44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521B8447-D9B4-4745-85F5-671E3752C60B}"/>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FF9F0B9-0AC9-8D49-9ECE-5754AACB4784}" type="slidenum">
              <a:rPr lang="en-US" smtClean="0"/>
              <a:t>‹#›</a:t>
            </a:fld>
            <a:endParaRPr lang="en-US"/>
          </a:p>
        </p:txBody>
      </p:sp>
    </p:spTree>
    <p:extLst>
      <p:ext uri="{BB962C8B-B14F-4D97-AF65-F5344CB8AC3E}">
        <p14:creationId xmlns:p14="http://schemas.microsoft.com/office/powerpoint/2010/main" val="3166640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D9B9C39-EC94-C34D-B92D-FE9172163098}" type="datetimeFigureOut">
              <a:rPr lang="en-US" smtClean="0"/>
              <a:t>6/26/2019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BFE3934-471A-754C-AB77-7BB95D1652B5}" type="slidenum">
              <a:rPr lang="en-US" smtClean="0"/>
              <a:t>‹#›</a:t>
            </a:fld>
            <a:endParaRPr lang="en-US"/>
          </a:p>
        </p:txBody>
      </p:sp>
    </p:spTree>
    <p:extLst>
      <p:ext uri="{BB962C8B-B14F-4D97-AF65-F5344CB8AC3E}">
        <p14:creationId xmlns:p14="http://schemas.microsoft.com/office/powerpoint/2010/main" val="3756742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6A5E490-ECA0-4BDA-8399-5D2782A2AA0B}" type="slidenum">
              <a:rPr lang="en-CA" smtClean="0"/>
              <a:t>2</a:t>
            </a:fld>
            <a:endParaRPr lang="en-CA" dirty="0"/>
          </a:p>
        </p:txBody>
      </p:sp>
    </p:spTree>
    <p:extLst>
      <p:ext uri="{BB962C8B-B14F-4D97-AF65-F5344CB8AC3E}">
        <p14:creationId xmlns:p14="http://schemas.microsoft.com/office/powerpoint/2010/main" val="314231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26</a:t>
            </a:fld>
            <a:endParaRPr lang="en-GB"/>
          </a:p>
        </p:txBody>
      </p:sp>
    </p:spTree>
    <p:extLst>
      <p:ext uri="{BB962C8B-B14F-4D97-AF65-F5344CB8AC3E}">
        <p14:creationId xmlns:p14="http://schemas.microsoft.com/office/powerpoint/2010/main" val="341124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12</a:t>
            </a:fld>
            <a:endParaRPr lang="en-GB"/>
          </a:p>
        </p:txBody>
      </p:sp>
    </p:spTree>
    <p:extLst>
      <p:ext uri="{BB962C8B-B14F-4D97-AF65-F5344CB8AC3E}">
        <p14:creationId xmlns:p14="http://schemas.microsoft.com/office/powerpoint/2010/main" val="490449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13</a:t>
            </a:fld>
            <a:endParaRPr lang="en-GB"/>
          </a:p>
        </p:txBody>
      </p:sp>
    </p:spTree>
    <p:extLst>
      <p:ext uri="{BB962C8B-B14F-4D97-AF65-F5344CB8AC3E}">
        <p14:creationId xmlns:p14="http://schemas.microsoft.com/office/powerpoint/2010/main" val="3319902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14</a:t>
            </a:fld>
            <a:endParaRPr lang="en-GB"/>
          </a:p>
        </p:txBody>
      </p:sp>
    </p:spTree>
    <p:extLst>
      <p:ext uri="{BB962C8B-B14F-4D97-AF65-F5344CB8AC3E}">
        <p14:creationId xmlns:p14="http://schemas.microsoft.com/office/powerpoint/2010/main" val="1129910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21</a:t>
            </a:fld>
            <a:endParaRPr lang="en-GB"/>
          </a:p>
        </p:txBody>
      </p:sp>
    </p:spTree>
    <p:extLst>
      <p:ext uri="{BB962C8B-B14F-4D97-AF65-F5344CB8AC3E}">
        <p14:creationId xmlns:p14="http://schemas.microsoft.com/office/powerpoint/2010/main" val="49226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22</a:t>
            </a:fld>
            <a:endParaRPr lang="en-GB"/>
          </a:p>
        </p:txBody>
      </p:sp>
    </p:spTree>
    <p:extLst>
      <p:ext uri="{BB962C8B-B14F-4D97-AF65-F5344CB8AC3E}">
        <p14:creationId xmlns:p14="http://schemas.microsoft.com/office/powerpoint/2010/main" val="1592232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23</a:t>
            </a:fld>
            <a:endParaRPr lang="en-GB"/>
          </a:p>
        </p:txBody>
      </p:sp>
    </p:spTree>
    <p:extLst>
      <p:ext uri="{BB962C8B-B14F-4D97-AF65-F5344CB8AC3E}">
        <p14:creationId xmlns:p14="http://schemas.microsoft.com/office/powerpoint/2010/main" val="645225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24</a:t>
            </a:fld>
            <a:endParaRPr lang="en-GB"/>
          </a:p>
        </p:txBody>
      </p:sp>
    </p:spTree>
    <p:extLst>
      <p:ext uri="{BB962C8B-B14F-4D97-AF65-F5344CB8AC3E}">
        <p14:creationId xmlns:p14="http://schemas.microsoft.com/office/powerpoint/2010/main" val="278252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942B96-D1BB-4303-9F1C-592F256CBCB8}" type="slidenum">
              <a:rPr lang="en-GB" smtClean="0"/>
              <a:t>25</a:t>
            </a:fld>
            <a:endParaRPr lang="en-GB"/>
          </a:p>
        </p:txBody>
      </p:sp>
    </p:spTree>
    <p:extLst>
      <p:ext uri="{BB962C8B-B14F-4D97-AF65-F5344CB8AC3E}">
        <p14:creationId xmlns:p14="http://schemas.microsoft.com/office/powerpoint/2010/main" val="109672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1F04-9875-E245-8F20-B40A754984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5A394A-E504-6F44-AEA7-4F57E66D85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156843-DA03-1E48-B576-9A663EB4EC60}"/>
              </a:ext>
            </a:extLst>
          </p:cNvPr>
          <p:cNvSpPr>
            <a:spLocks noGrp="1"/>
          </p:cNvSpPr>
          <p:nvPr>
            <p:ph type="dt" sz="half" idx="10"/>
          </p:nvPr>
        </p:nvSpPr>
        <p:spPr/>
        <p:txBody>
          <a:bodyPr/>
          <a:lstStyle/>
          <a:p>
            <a:fld id="{6ABEEA14-F8FF-F444-BE44-A1A2D93A7CFC}" type="datetime1">
              <a:rPr lang="en-CA" smtClean="0"/>
              <a:t>2019-06-26</a:t>
            </a:fld>
            <a:endParaRPr lang="en-US"/>
          </a:p>
        </p:txBody>
      </p:sp>
      <p:sp>
        <p:nvSpPr>
          <p:cNvPr id="5" name="Footer Placeholder 4">
            <a:extLst>
              <a:ext uri="{FF2B5EF4-FFF2-40B4-BE49-F238E27FC236}">
                <a16:creationId xmlns:a16="http://schemas.microsoft.com/office/drawing/2014/main" id="{674742FE-3BCC-DB4D-A775-BF339A7E62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FC3D46-2101-6F41-AB70-CA24B50EFB95}"/>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3901698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E30F-FEB8-7447-9A65-E1F1BDC679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A8F5C6-B9BC-B343-A616-9A0A253E84E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22716E-06C3-C343-9BEB-9FC0AFEE19D8}"/>
              </a:ext>
            </a:extLst>
          </p:cNvPr>
          <p:cNvSpPr>
            <a:spLocks noGrp="1"/>
          </p:cNvSpPr>
          <p:nvPr>
            <p:ph type="dt" sz="half" idx="10"/>
          </p:nvPr>
        </p:nvSpPr>
        <p:spPr/>
        <p:txBody>
          <a:bodyPr/>
          <a:lstStyle/>
          <a:p>
            <a:fld id="{12813D46-02FB-CC43-9B2C-AEC4DA55AD65}" type="datetime1">
              <a:rPr lang="en-CA" smtClean="0"/>
              <a:t>2019-06-26</a:t>
            </a:fld>
            <a:endParaRPr lang="en-US"/>
          </a:p>
        </p:txBody>
      </p:sp>
      <p:sp>
        <p:nvSpPr>
          <p:cNvPr id="5" name="Footer Placeholder 4">
            <a:extLst>
              <a:ext uri="{FF2B5EF4-FFF2-40B4-BE49-F238E27FC236}">
                <a16:creationId xmlns:a16="http://schemas.microsoft.com/office/drawing/2014/main" id="{57A5FF19-0D57-C748-883D-B48CA5C7D8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615C0F-39F4-E348-8114-0A08036E9A71}"/>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229486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2C263A-BEA4-2745-957F-2DF74356A1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E750A2-9A97-F746-865C-B0283146C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46441-D297-B949-AFE8-511DC99D0EED}"/>
              </a:ext>
            </a:extLst>
          </p:cNvPr>
          <p:cNvSpPr>
            <a:spLocks noGrp="1"/>
          </p:cNvSpPr>
          <p:nvPr>
            <p:ph type="dt" sz="half" idx="10"/>
          </p:nvPr>
        </p:nvSpPr>
        <p:spPr/>
        <p:txBody>
          <a:bodyPr/>
          <a:lstStyle/>
          <a:p>
            <a:fld id="{E1CD1A44-0C8D-9742-BB4D-C4A11C883D7B}" type="datetime1">
              <a:rPr lang="en-CA" smtClean="0"/>
              <a:t>2019-06-26</a:t>
            </a:fld>
            <a:endParaRPr lang="en-US"/>
          </a:p>
        </p:txBody>
      </p:sp>
      <p:sp>
        <p:nvSpPr>
          <p:cNvPr id="5" name="Footer Placeholder 4">
            <a:extLst>
              <a:ext uri="{FF2B5EF4-FFF2-40B4-BE49-F238E27FC236}">
                <a16:creationId xmlns:a16="http://schemas.microsoft.com/office/drawing/2014/main" id="{7E797720-5310-EC4E-9F40-223A321FF3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732DBC-9750-D947-891A-577DA2E9209A}"/>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2856254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9084-3AD8-3E47-951F-FA8CF6216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913F97-C4D0-3B49-91D4-64B6964F1572}"/>
              </a:ext>
            </a:extLst>
          </p:cNvPr>
          <p:cNvSpPr>
            <a:spLocks noGrp="1"/>
          </p:cNvSpPr>
          <p:nvPr>
            <p:ph type="dt" sz="half" idx="10"/>
          </p:nvPr>
        </p:nvSpPr>
        <p:spPr/>
        <p:txBody>
          <a:bodyPr/>
          <a:lstStyle/>
          <a:p>
            <a:fld id="{BA19AD8C-8E27-4F49-BF43-2728A38DE16B}" type="datetime1">
              <a:rPr lang="en-CA" smtClean="0"/>
              <a:t>2019-06-26</a:t>
            </a:fld>
            <a:endParaRPr lang="en-US" dirty="0"/>
          </a:p>
        </p:txBody>
      </p:sp>
      <p:sp>
        <p:nvSpPr>
          <p:cNvPr id="4" name="Slide Number Placeholder 3">
            <a:extLst>
              <a:ext uri="{FF2B5EF4-FFF2-40B4-BE49-F238E27FC236}">
                <a16:creationId xmlns:a16="http://schemas.microsoft.com/office/drawing/2014/main" id="{FC862BF0-941F-F041-A938-A8FE4720FA98}"/>
              </a:ext>
            </a:extLst>
          </p:cNvPr>
          <p:cNvSpPr>
            <a:spLocks noGrp="1"/>
          </p:cNvSpPr>
          <p:nvPr>
            <p:ph type="sldNum" sz="quarter" idx="11"/>
          </p:nvPr>
        </p:nvSpPr>
        <p:spPr>
          <a:xfrm>
            <a:off x="8610600" y="6356350"/>
            <a:ext cx="2743200" cy="365125"/>
          </a:xfrm>
          <a:prstGeom prst="rect">
            <a:avLst/>
          </a:prstGeom>
        </p:spPr>
        <p:txBody>
          <a:bodyPr/>
          <a:lstStyle/>
          <a:p>
            <a:fld id="{6EF62DFB-9EB2-2C48-BBB7-40CF9679AF45}" type="slidenum">
              <a:rPr lang="en-US" smtClean="0"/>
              <a:pPr/>
              <a:t>‹#›</a:t>
            </a:fld>
            <a:endParaRPr lang="en-US" dirty="0"/>
          </a:p>
        </p:txBody>
      </p:sp>
    </p:spTree>
    <p:extLst>
      <p:ext uri="{BB962C8B-B14F-4D97-AF65-F5344CB8AC3E}">
        <p14:creationId xmlns:p14="http://schemas.microsoft.com/office/powerpoint/2010/main" val="3295519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B596-8E24-214D-9354-8C7DAEDF2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7521D-AE56-9446-94EA-DAB019B4E5D4}"/>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169BE-EC3B-474E-911B-93735D09970D}"/>
              </a:ext>
            </a:extLst>
          </p:cNvPr>
          <p:cNvSpPr>
            <a:spLocks noGrp="1"/>
          </p:cNvSpPr>
          <p:nvPr>
            <p:ph type="dt" sz="half" idx="10"/>
          </p:nvPr>
        </p:nvSpPr>
        <p:spPr/>
        <p:txBody>
          <a:bodyPr/>
          <a:lstStyle/>
          <a:p>
            <a:fld id="{28C81FC7-0EBA-B444-9FFB-DB4D2BC0E0F0}" type="datetime1">
              <a:rPr lang="en-CA" smtClean="0"/>
              <a:t>2019-06-26</a:t>
            </a:fld>
            <a:endParaRPr lang="en-US"/>
          </a:p>
        </p:txBody>
      </p:sp>
      <p:sp>
        <p:nvSpPr>
          <p:cNvPr id="5" name="Footer Placeholder 4">
            <a:extLst>
              <a:ext uri="{FF2B5EF4-FFF2-40B4-BE49-F238E27FC236}">
                <a16:creationId xmlns:a16="http://schemas.microsoft.com/office/drawing/2014/main" id="{02AD46F2-A4F1-4148-B555-B280459CFD39}"/>
              </a:ext>
            </a:extLst>
          </p:cNvPr>
          <p:cNvSpPr>
            <a:spLocks noGrp="1"/>
          </p:cNvSpPr>
          <p:nvPr>
            <p:ph type="ftr" sz="quarter" idx="11"/>
          </p:nvPr>
        </p:nvSpPr>
        <p:spPr>
          <a:xfrm>
            <a:off x="4038600" y="6356350"/>
            <a:ext cx="4114800" cy="365125"/>
          </a:xfrm>
          <a:prstGeom prst="rect">
            <a:avLst/>
          </a:prstGeom>
        </p:spPr>
        <p:txBody>
          <a:bodyPr/>
          <a:lstStyle/>
          <a:p>
            <a:r>
              <a:rPr lang="en-US" dirty="0"/>
              <a:t> </a:t>
            </a:r>
          </a:p>
        </p:txBody>
      </p:sp>
      <p:sp>
        <p:nvSpPr>
          <p:cNvPr id="6" name="Slide Number Placeholder 5">
            <a:extLst>
              <a:ext uri="{FF2B5EF4-FFF2-40B4-BE49-F238E27FC236}">
                <a16:creationId xmlns:a16="http://schemas.microsoft.com/office/drawing/2014/main" id="{A3342896-58DF-8E4D-BE7A-65ED3782DE2F}"/>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39844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F7A9-E812-D04F-B98B-DCC67E537B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BAE70C-1FF3-FE45-B76E-ADF187452A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859607-AF1D-664B-A273-194EB980D84C}"/>
              </a:ext>
            </a:extLst>
          </p:cNvPr>
          <p:cNvSpPr>
            <a:spLocks noGrp="1"/>
          </p:cNvSpPr>
          <p:nvPr>
            <p:ph type="dt" sz="half" idx="10"/>
          </p:nvPr>
        </p:nvSpPr>
        <p:spPr/>
        <p:txBody>
          <a:bodyPr/>
          <a:lstStyle/>
          <a:p>
            <a:fld id="{99B93EB0-1AF4-FA41-8903-F886A696874F}" type="datetime1">
              <a:rPr lang="en-CA" smtClean="0"/>
              <a:t>2019-06-26</a:t>
            </a:fld>
            <a:endParaRPr lang="en-US"/>
          </a:p>
        </p:txBody>
      </p:sp>
      <p:sp>
        <p:nvSpPr>
          <p:cNvPr id="5" name="Footer Placeholder 4">
            <a:extLst>
              <a:ext uri="{FF2B5EF4-FFF2-40B4-BE49-F238E27FC236}">
                <a16:creationId xmlns:a16="http://schemas.microsoft.com/office/drawing/2014/main" id="{BEF6362E-60EE-374D-9796-C6A7DF711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AFE325-A192-534B-9282-2103D6FEABC2}"/>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3275964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49F0-C1A5-1042-94CE-67695E916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367541-C24E-D94A-AB6E-9D91254A14A0}"/>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7E0324-7DBB-1E49-AC31-7ABB4FA8C5F2}"/>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CA444-C3EA-FD4F-93C0-C0B7D3E1988C}"/>
              </a:ext>
            </a:extLst>
          </p:cNvPr>
          <p:cNvSpPr>
            <a:spLocks noGrp="1"/>
          </p:cNvSpPr>
          <p:nvPr>
            <p:ph type="dt" sz="half" idx="10"/>
          </p:nvPr>
        </p:nvSpPr>
        <p:spPr/>
        <p:txBody>
          <a:bodyPr/>
          <a:lstStyle/>
          <a:p>
            <a:fld id="{F5793D4B-A8EF-1743-89D5-8A2A96BF879A}" type="datetime1">
              <a:rPr lang="en-CA" smtClean="0"/>
              <a:t>2019-06-26</a:t>
            </a:fld>
            <a:endParaRPr lang="en-US"/>
          </a:p>
        </p:txBody>
      </p:sp>
      <p:sp>
        <p:nvSpPr>
          <p:cNvPr id="6" name="Footer Placeholder 5">
            <a:extLst>
              <a:ext uri="{FF2B5EF4-FFF2-40B4-BE49-F238E27FC236}">
                <a16:creationId xmlns:a16="http://schemas.microsoft.com/office/drawing/2014/main" id="{618DCB35-8B97-9D43-9AD2-012A42652E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553130-558A-0C4A-AE68-DE127FC1974A}"/>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1332516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2E0D9-0F29-764C-BC52-B6CA30CDD2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2524C2-2300-0E41-ACBC-6C876EBFD9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90509E-B2F3-1A4A-B4AF-5AEDA7681200}"/>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82718A-A440-4D44-B02A-64E057B8E00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93C0B1-662A-4B4D-B395-4533FB7E1016}"/>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7057B-AAF1-B44F-923F-EBA2DE8706F3}"/>
              </a:ext>
            </a:extLst>
          </p:cNvPr>
          <p:cNvSpPr>
            <a:spLocks noGrp="1"/>
          </p:cNvSpPr>
          <p:nvPr>
            <p:ph type="dt" sz="half" idx="10"/>
          </p:nvPr>
        </p:nvSpPr>
        <p:spPr/>
        <p:txBody>
          <a:bodyPr/>
          <a:lstStyle/>
          <a:p>
            <a:fld id="{926A8F02-85ED-4445-A59B-7C271A99066C}" type="datetime1">
              <a:rPr lang="en-CA" smtClean="0"/>
              <a:t>2019-06-26</a:t>
            </a:fld>
            <a:endParaRPr lang="en-US"/>
          </a:p>
        </p:txBody>
      </p:sp>
      <p:sp>
        <p:nvSpPr>
          <p:cNvPr id="8" name="Footer Placeholder 7">
            <a:extLst>
              <a:ext uri="{FF2B5EF4-FFF2-40B4-BE49-F238E27FC236}">
                <a16:creationId xmlns:a16="http://schemas.microsoft.com/office/drawing/2014/main" id="{380D813F-882D-9743-A6AC-9295DEF5D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613CD6-A4F8-8D40-9864-3628A69D5C32}"/>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257502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4B8C7-CA5B-CA48-AE2D-3AE1ACE518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5BEADB-C775-6D4D-9480-7C52E0F7D5EE}"/>
              </a:ext>
            </a:extLst>
          </p:cNvPr>
          <p:cNvSpPr>
            <a:spLocks noGrp="1"/>
          </p:cNvSpPr>
          <p:nvPr>
            <p:ph type="dt" sz="half" idx="10"/>
          </p:nvPr>
        </p:nvSpPr>
        <p:spPr/>
        <p:txBody>
          <a:bodyPr/>
          <a:lstStyle/>
          <a:p>
            <a:fld id="{6DF6E977-FFB2-E34E-BFD1-0DC893D40134}" type="datetime1">
              <a:rPr lang="en-CA" smtClean="0"/>
              <a:t>2019-06-26</a:t>
            </a:fld>
            <a:endParaRPr lang="en-US"/>
          </a:p>
        </p:txBody>
      </p:sp>
      <p:sp>
        <p:nvSpPr>
          <p:cNvPr id="4" name="Footer Placeholder 3">
            <a:extLst>
              <a:ext uri="{FF2B5EF4-FFF2-40B4-BE49-F238E27FC236}">
                <a16:creationId xmlns:a16="http://schemas.microsoft.com/office/drawing/2014/main" id="{C780767A-506B-C540-A47E-2CA613592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5E51F6-C54D-9745-B4ED-6B7B631DC03C}"/>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2521749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BE74C7-A371-9842-A061-C841EBD170F5}"/>
              </a:ext>
            </a:extLst>
          </p:cNvPr>
          <p:cNvSpPr>
            <a:spLocks noGrp="1"/>
          </p:cNvSpPr>
          <p:nvPr>
            <p:ph type="dt" sz="half" idx="10"/>
          </p:nvPr>
        </p:nvSpPr>
        <p:spPr/>
        <p:txBody>
          <a:bodyPr/>
          <a:lstStyle/>
          <a:p>
            <a:fld id="{4866A478-2F94-334B-90DF-321374775FF2}" type="datetime1">
              <a:rPr lang="en-CA" smtClean="0"/>
              <a:t>2019-06-26</a:t>
            </a:fld>
            <a:endParaRPr lang="en-US"/>
          </a:p>
        </p:txBody>
      </p:sp>
      <p:sp>
        <p:nvSpPr>
          <p:cNvPr id="3" name="Footer Placeholder 2">
            <a:extLst>
              <a:ext uri="{FF2B5EF4-FFF2-40B4-BE49-F238E27FC236}">
                <a16:creationId xmlns:a16="http://schemas.microsoft.com/office/drawing/2014/main" id="{1F18CED7-5424-CE40-BDC9-0E89B1B90A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82D8010-46E4-6B43-85B7-8496C3DA0E88}"/>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38680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1443-7765-5A44-9FCB-AD853034A1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48BB69-A6AB-E848-BCBD-C18832161B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B62A18-8987-0246-B43E-CE11A34F40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91817E-DC0D-C54C-8EFF-7AD7B00CAA2E}"/>
              </a:ext>
            </a:extLst>
          </p:cNvPr>
          <p:cNvSpPr>
            <a:spLocks noGrp="1"/>
          </p:cNvSpPr>
          <p:nvPr>
            <p:ph type="dt" sz="half" idx="10"/>
          </p:nvPr>
        </p:nvSpPr>
        <p:spPr/>
        <p:txBody>
          <a:bodyPr/>
          <a:lstStyle/>
          <a:p>
            <a:fld id="{C5C858FE-B1EB-0C44-A8E0-16B51D3BEE9B}" type="datetime1">
              <a:rPr lang="en-CA" smtClean="0"/>
              <a:t>2019-06-26</a:t>
            </a:fld>
            <a:endParaRPr lang="en-US"/>
          </a:p>
        </p:txBody>
      </p:sp>
      <p:sp>
        <p:nvSpPr>
          <p:cNvPr id="6" name="Footer Placeholder 5">
            <a:extLst>
              <a:ext uri="{FF2B5EF4-FFF2-40B4-BE49-F238E27FC236}">
                <a16:creationId xmlns:a16="http://schemas.microsoft.com/office/drawing/2014/main" id="{4A3C256A-F55E-E649-8036-DAE2A18F3C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4B0D4F-0342-3A4C-94C2-F492BA1F6373}"/>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386039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2E87-15F1-6342-9DF3-944207C8E3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C8EC8B-7C3B-1040-8696-00C041B4A2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C46AC2-ADB9-E34E-AAEC-CDCDC202D13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B52F3D-15EA-4E49-85C6-255C7DC3878C}"/>
              </a:ext>
            </a:extLst>
          </p:cNvPr>
          <p:cNvSpPr>
            <a:spLocks noGrp="1"/>
          </p:cNvSpPr>
          <p:nvPr>
            <p:ph type="dt" sz="half" idx="10"/>
          </p:nvPr>
        </p:nvSpPr>
        <p:spPr/>
        <p:txBody>
          <a:bodyPr/>
          <a:lstStyle/>
          <a:p>
            <a:fld id="{95D647D7-C2C6-EA45-B133-F8792B53020D}" type="datetime1">
              <a:rPr lang="en-CA" smtClean="0"/>
              <a:t>2019-06-26</a:t>
            </a:fld>
            <a:endParaRPr lang="en-US"/>
          </a:p>
        </p:txBody>
      </p:sp>
      <p:sp>
        <p:nvSpPr>
          <p:cNvPr id="6" name="Footer Placeholder 5">
            <a:extLst>
              <a:ext uri="{FF2B5EF4-FFF2-40B4-BE49-F238E27FC236}">
                <a16:creationId xmlns:a16="http://schemas.microsoft.com/office/drawing/2014/main" id="{FE19F50E-8965-4347-B84D-230440EBD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C673DA-B8FC-874B-BC0E-CCD62750F43F}"/>
              </a:ext>
            </a:extLst>
          </p:cNvPr>
          <p:cNvSpPr>
            <a:spLocks noGrp="1"/>
          </p:cNvSpPr>
          <p:nvPr>
            <p:ph type="sldNum" sz="quarter" idx="12"/>
          </p:nvPr>
        </p:nvSpPr>
        <p:spPr>
          <a:xfrm>
            <a:off x="8610600" y="6356350"/>
            <a:ext cx="2743200" cy="365125"/>
          </a:xfrm>
          <a:prstGeom prst="rect">
            <a:avLst/>
          </a:prstGeom>
        </p:spPr>
        <p:txBody>
          <a:bodyPr/>
          <a:lstStyle/>
          <a:p>
            <a:fld id="{6EF62DFB-9EB2-2C48-BBB7-40CF9679AF45}" type="slidenum">
              <a:rPr lang="en-US" smtClean="0"/>
              <a:t>‹#›</a:t>
            </a:fld>
            <a:endParaRPr lang="en-US"/>
          </a:p>
        </p:txBody>
      </p:sp>
    </p:spTree>
    <p:extLst>
      <p:ext uri="{BB962C8B-B14F-4D97-AF65-F5344CB8AC3E}">
        <p14:creationId xmlns:p14="http://schemas.microsoft.com/office/powerpoint/2010/main" val="222236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059FC0-DFE0-184A-87AF-B9B0D64BE41B}"/>
              </a:ext>
            </a:extLst>
          </p:cNvPr>
          <p:cNvSpPr/>
          <p:nvPr userDrawn="1"/>
        </p:nvSpPr>
        <p:spPr>
          <a:xfrm>
            <a:off x="0" y="0"/>
            <a:ext cx="12192000" cy="1079106"/>
          </a:xfrm>
          <a:prstGeom prst="rect">
            <a:avLst/>
          </a:prstGeom>
          <a:solidFill>
            <a:srgbClr val="82C34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BBE890D7-A530-3248-87D4-E219E6FE6C1C}"/>
              </a:ext>
            </a:extLst>
          </p:cNvPr>
          <p:cNvSpPr>
            <a:spLocks noGrp="1"/>
          </p:cNvSpPr>
          <p:nvPr>
            <p:ph type="title"/>
          </p:nvPr>
        </p:nvSpPr>
        <p:spPr>
          <a:xfrm>
            <a:off x="838200" y="205184"/>
            <a:ext cx="10515600" cy="668738"/>
          </a:xfrm>
          <a:prstGeom prst="rect">
            <a:avLst/>
          </a:prstGeom>
        </p:spPr>
        <p:txBody>
          <a:bodyPr vert="horz" lIns="91440" tIns="45720" rIns="91440" bIns="45720" rtlCol="0" anchor="ctr">
            <a:normAutofit/>
          </a:bodyPr>
          <a:lstStyle/>
          <a:p>
            <a:r>
              <a:rPr lang="en-US" dirty="0"/>
              <a:t>Change the Title here</a:t>
            </a:r>
          </a:p>
        </p:txBody>
      </p:sp>
      <p:sp>
        <p:nvSpPr>
          <p:cNvPr id="4" name="Date Placeholder 3">
            <a:extLst>
              <a:ext uri="{FF2B5EF4-FFF2-40B4-BE49-F238E27FC236}">
                <a16:creationId xmlns:a16="http://schemas.microsoft.com/office/drawing/2014/main" id="{0390DEC8-7485-A047-A201-378D1DA71A28}"/>
              </a:ext>
            </a:extLst>
          </p:cNvPr>
          <p:cNvSpPr>
            <a:spLocks noGrp="1"/>
          </p:cNvSpPr>
          <p:nvPr>
            <p:ph type="dt" sz="half" idx="2"/>
          </p:nvPr>
        </p:nvSpPr>
        <p:spPr>
          <a:xfrm>
            <a:off x="838200" y="6356350"/>
            <a:ext cx="976309" cy="365125"/>
          </a:xfrm>
          <a:prstGeom prst="rect">
            <a:avLst/>
          </a:prstGeom>
        </p:spPr>
        <p:txBody>
          <a:bodyPr vert="horz" lIns="91440" tIns="45720" rIns="91440" bIns="45720" rtlCol="0" anchor="ctr"/>
          <a:lstStyle>
            <a:lvl1pPr algn="l">
              <a:defRPr sz="1200">
                <a:solidFill>
                  <a:srgbClr val="333333"/>
                </a:solidFill>
              </a:defRPr>
            </a:lvl1pPr>
          </a:lstStyle>
          <a:p>
            <a:fld id="{E0068C16-196C-A54D-A506-806AD1D53764}" type="datetime1">
              <a:rPr lang="en-CA" smtClean="0"/>
              <a:t>2019-06-26</a:t>
            </a:fld>
            <a:endParaRPr lang="en-US" dirty="0"/>
          </a:p>
        </p:txBody>
      </p:sp>
      <p:sp>
        <p:nvSpPr>
          <p:cNvPr id="6" name="Slide Number Placeholder 5">
            <a:extLst>
              <a:ext uri="{FF2B5EF4-FFF2-40B4-BE49-F238E27FC236}">
                <a16:creationId xmlns:a16="http://schemas.microsoft.com/office/drawing/2014/main" id="{2D7A4591-38E3-6F4D-8D1F-D20EBC96A725}"/>
              </a:ext>
            </a:extLst>
          </p:cNvPr>
          <p:cNvSpPr>
            <a:spLocks noGrp="1"/>
          </p:cNvSpPr>
          <p:nvPr>
            <p:ph type="sldNum" sz="quarter" idx="4"/>
          </p:nvPr>
        </p:nvSpPr>
        <p:spPr>
          <a:xfrm>
            <a:off x="10865644" y="6356350"/>
            <a:ext cx="488155" cy="365125"/>
          </a:xfrm>
          <a:prstGeom prst="rect">
            <a:avLst/>
          </a:prstGeom>
        </p:spPr>
        <p:txBody>
          <a:bodyPr vert="horz" lIns="91440" tIns="45720" rIns="91440" bIns="45720" rtlCol="0" anchor="ctr"/>
          <a:lstStyle>
            <a:lvl1pPr algn="r">
              <a:defRPr sz="1200">
                <a:solidFill>
                  <a:srgbClr val="333333"/>
                </a:solidFill>
              </a:defRPr>
            </a:lvl1pPr>
          </a:lstStyle>
          <a:p>
            <a:fld id="{6EF62DFB-9EB2-2C48-BBB7-40CF9679AF45}" type="slidenum">
              <a:rPr lang="en-US" smtClean="0"/>
              <a:pPr/>
              <a:t>‹#›</a:t>
            </a:fld>
            <a:endParaRPr lang="en-US" dirty="0"/>
          </a:p>
        </p:txBody>
      </p:sp>
      <p:pic>
        <p:nvPicPr>
          <p:cNvPr id="9" name="Picture 8" descr="A picture containing clipart&#10;&#10;Description automatically generated">
            <a:extLst>
              <a:ext uri="{FF2B5EF4-FFF2-40B4-BE49-F238E27FC236}">
                <a16:creationId xmlns:a16="http://schemas.microsoft.com/office/drawing/2014/main" id="{1543F11F-0D0F-4B45-A137-D3ACA21F061B}"/>
              </a:ext>
            </a:extLst>
          </p:cNvPr>
          <p:cNvPicPr>
            <a:picLocks noChangeAspect="1"/>
          </p:cNvPicPr>
          <p:nvPr userDrawn="1"/>
        </p:nvPicPr>
        <p:blipFill>
          <a:blip r:embed="rId14"/>
          <a:stretch>
            <a:fillRect/>
          </a:stretch>
        </p:blipFill>
        <p:spPr>
          <a:xfrm>
            <a:off x="7003355" y="6395139"/>
            <a:ext cx="1566051" cy="287545"/>
          </a:xfrm>
          <a:prstGeom prst="rect">
            <a:avLst/>
          </a:prstGeom>
        </p:spPr>
      </p:pic>
      <p:cxnSp>
        <p:nvCxnSpPr>
          <p:cNvPr id="11" name="Straight Connector 10">
            <a:extLst>
              <a:ext uri="{FF2B5EF4-FFF2-40B4-BE49-F238E27FC236}">
                <a16:creationId xmlns:a16="http://schemas.microsoft.com/office/drawing/2014/main" id="{BBB1291F-1304-B148-98CA-06E0F2D6A7BA}"/>
              </a:ext>
            </a:extLst>
          </p:cNvPr>
          <p:cNvCxnSpPr>
            <a:cxnSpLocks/>
          </p:cNvCxnSpPr>
          <p:nvPr userDrawn="1"/>
        </p:nvCxnSpPr>
        <p:spPr>
          <a:xfrm>
            <a:off x="0" y="6135757"/>
            <a:ext cx="12192000" cy="0"/>
          </a:xfrm>
          <a:prstGeom prst="line">
            <a:avLst/>
          </a:prstGeom>
          <a:ln w="15875">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52DE2E-2FBB-D34F-A48E-39061C406842}"/>
              </a:ext>
            </a:extLst>
          </p:cNvPr>
          <p:cNvCxnSpPr/>
          <p:nvPr userDrawn="1"/>
        </p:nvCxnSpPr>
        <p:spPr>
          <a:xfrm>
            <a:off x="2959317" y="6323333"/>
            <a:ext cx="0" cy="443892"/>
          </a:xfrm>
          <a:prstGeom prst="line">
            <a:avLst/>
          </a:prstGeom>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28DC28-0084-F044-B8CD-052E7A674101}"/>
              </a:ext>
            </a:extLst>
          </p:cNvPr>
          <p:cNvCxnSpPr/>
          <p:nvPr userDrawn="1"/>
        </p:nvCxnSpPr>
        <p:spPr>
          <a:xfrm>
            <a:off x="9476760" y="6323333"/>
            <a:ext cx="0" cy="443892"/>
          </a:xfrm>
          <a:prstGeom prst="line">
            <a:avLst/>
          </a:prstGeom>
          <a:ln w="12700">
            <a:solidFill>
              <a:srgbClr val="F7F7F7"/>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68A32FF4-BC9A-5F44-A049-14D8F2D56970}"/>
              </a:ext>
            </a:extLst>
          </p:cNvPr>
          <p:cNvPicPr>
            <a:picLocks noChangeAspect="1"/>
          </p:cNvPicPr>
          <p:nvPr userDrawn="1"/>
        </p:nvPicPr>
        <p:blipFill>
          <a:blip r:embed="rId15"/>
          <a:stretch>
            <a:fillRect/>
          </a:stretch>
        </p:blipFill>
        <p:spPr>
          <a:xfrm>
            <a:off x="9787748" y="322739"/>
            <a:ext cx="1566052" cy="399503"/>
          </a:xfrm>
          <a:prstGeom prst="rect">
            <a:avLst/>
          </a:prstGeom>
        </p:spPr>
      </p:pic>
      <p:cxnSp>
        <p:nvCxnSpPr>
          <p:cNvPr id="21" name="Straight Connector 20">
            <a:extLst>
              <a:ext uri="{FF2B5EF4-FFF2-40B4-BE49-F238E27FC236}">
                <a16:creationId xmlns:a16="http://schemas.microsoft.com/office/drawing/2014/main" id="{20F69D03-4BB2-7147-AC2E-5E36483C1679}"/>
              </a:ext>
            </a:extLst>
          </p:cNvPr>
          <p:cNvCxnSpPr/>
          <p:nvPr userDrawn="1"/>
        </p:nvCxnSpPr>
        <p:spPr>
          <a:xfrm>
            <a:off x="6096000" y="6323333"/>
            <a:ext cx="0" cy="443892"/>
          </a:xfrm>
          <a:prstGeom prst="line">
            <a:avLst/>
          </a:prstGeom>
          <a:ln w="12700">
            <a:solidFill>
              <a:srgbClr val="F7F7F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0181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sr-eco-solutions.com/" TargetMode="External"/><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15.emf"/><Relationship Id="rId7" Type="http://schemas.openxmlformats.org/officeDocument/2006/relationships/image" Target="../media/image33.emf"/><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16.emf"/><Relationship Id="rId5" Type="http://schemas.openxmlformats.org/officeDocument/2006/relationships/image" Target="../media/image26.emf"/><Relationship Id="rId10" Type="http://schemas.openxmlformats.org/officeDocument/2006/relationships/image" Target="../media/image14.emf"/><Relationship Id="rId4" Type="http://schemas.openxmlformats.org/officeDocument/2006/relationships/image" Target="../media/image31.emf"/><Relationship Id="rId9"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5.png"/><Relationship Id="rId7"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6.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emf"/></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5.png"/><Relationship Id="rId7" Type="http://schemas.openxmlformats.org/officeDocument/2006/relationships/image" Target="../media/image4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6.png"/><Relationship Id="rId10" Type="http://schemas.openxmlformats.org/officeDocument/2006/relationships/image" Target="../media/image44.emf"/><Relationship Id="rId4" Type="http://schemas.microsoft.com/office/2007/relationships/hdphoto" Target="../media/hdphoto1.wdp"/><Relationship Id="rId9" Type="http://schemas.openxmlformats.org/officeDocument/2006/relationships/image" Target="../media/image43.emf"/></Relationships>
</file>

<file path=ppt/slides/_rels/slide14.xml.rels><?xml version="1.0" encoding="UTF-8" standalone="yes"?>
<Relationships xmlns="http://schemas.openxmlformats.org/package/2006/relationships"><Relationship Id="rId8" Type="http://schemas.openxmlformats.org/officeDocument/2006/relationships/image" Target="../media/image42.emf"/><Relationship Id="rId13" Type="http://schemas.openxmlformats.org/officeDocument/2006/relationships/image" Target="../media/image52.emf"/><Relationship Id="rId3" Type="http://schemas.openxmlformats.org/officeDocument/2006/relationships/image" Target="../media/image45.png"/><Relationship Id="rId7" Type="http://schemas.microsoft.com/office/2007/relationships/hdphoto" Target="../media/hdphoto4.wdp"/><Relationship Id="rId12"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emf"/><Relationship Id="rId5" Type="http://schemas.microsoft.com/office/2007/relationships/hdphoto" Target="../media/hdphoto3.wdp"/><Relationship Id="rId10" Type="http://schemas.openxmlformats.org/officeDocument/2006/relationships/image" Target="../media/image49.emf"/><Relationship Id="rId4" Type="http://schemas.openxmlformats.org/officeDocument/2006/relationships/image" Target="../media/image46.png"/><Relationship Id="rId9"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hyperlink" Target="http://csr-eco-solutions.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csr-eco-solutions.com/reports-3602-rbc.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csr-eco-solutions.com/" TargetMode="External"/><Relationship Id="rId2" Type="http://schemas.openxmlformats.org/officeDocument/2006/relationships/hyperlink" Target="https://netorg4269821-my.sharepoint.com/:x:/g/personal/bleal_csr-eco-solutions_com/EUtfe9DNfN9PhfLdFgkrduQBp3QpyD2MGGMd8LHLDY7IVQ?e=hWFPki" TargetMode="Externa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mailto:info@csr-eco-solutions.com?subject=In%20respose%20to%20your%20recovery%20program" TargetMode="External"/><Relationship Id="rId2" Type="http://schemas.openxmlformats.org/officeDocument/2006/relationships/hyperlink" Target="tel:1.888.909.0810"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10" Type="http://schemas.openxmlformats.org/officeDocument/2006/relationships/image" Target="../media/image23.emf"/><Relationship Id="rId4" Type="http://schemas.openxmlformats.org/officeDocument/2006/relationships/image" Target="../media/image18.emf"/><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21.emf"/><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2.emf"/><Relationship Id="rId11" Type="http://schemas.openxmlformats.org/officeDocument/2006/relationships/image" Target="../media/image18.emf"/><Relationship Id="rId5" Type="http://schemas.openxmlformats.org/officeDocument/2006/relationships/image" Target="../media/image26.emf"/><Relationship Id="rId10" Type="http://schemas.openxmlformats.org/officeDocument/2006/relationships/image" Target="../media/image14.emf"/><Relationship Id="rId4" Type="http://schemas.openxmlformats.org/officeDocument/2006/relationships/image" Target="../media/image25.emf"/><Relationship Id="rId9"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filled with furniture on top of a hard wood floor&#10;&#10;Description automatically generated">
            <a:extLst>
              <a:ext uri="{FF2B5EF4-FFF2-40B4-BE49-F238E27FC236}">
                <a16:creationId xmlns:a16="http://schemas.microsoft.com/office/drawing/2014/main" id="{077A8F5E-A585-48FB-B459-DA415DB06730}"/>
              </a:ext>
            </a:extLst>
          </p:cNvPr>
          <p:cNvPicPr>
            <a:picLocks noChangeAspect="1"/>
          </p:cNvPicPr>
          <p:nvPr/>
        </p:nvPicPr>
        <p:blipFill rotWithShape="1">
          <a:blip r:embed="rId2">
            <a:extLst>
              <a:ext uri="{28A0092B-C50C-407E-A947-70E740481C1C}">
                <a14:useLocalDpi xmlns:a14="http://schemas.microsoft.com/office/drawing/2010/main" val="0"/>
              </a:ext>
            </a:extLst>
          </a:blip>
          <a:srcRect l="5260" r="11381" b="-1"/>
          <a:stretch/>
        </p:blipFill>
        <p:spPr>
          <a:xfrm>
            <a:off x="20" y="10"/>
            <a:ext cx="12191980" cy="6857990"/>
          </a:xfrm>
          <a:prstGeom prst="rect">
            <a:avLst/>
          </a:prstGeom>
        </p:spPr>
      </p:pic>
      <p:pic>
        <p:nvPicPr>
          <p:cNvPr id="6" name="Picture 5">
            <a:hlinkClick r:id="rId3"/>
            <a:extLst>
              <a:ext uri="{FF2B5EF4-FFF2-40B4-BE49-F238E27FC236}">
                <a16:creationId xmlns:a16="http://schemas.microsoft.com/office/drawing/2014/main" id="{05FAB949-7292-4E6F-9978-32FDE80A8194}"/>
              </a:ext>
            </a:extLst>
          </p:cNvPr>
          <p:cNvPicPr>
            <a:picLocks noChangeAspect="1"/>
          </p:cNvPicPr>
          <p:nvPr/>
        </p:nvPicPr>
        <p:blipFill>
          <a:blip r:embed="rId4"/>
          <a:stretch>
            <a:fillRect/>
          </a:stretch>
        </p:blipFill>
        <p:spPr>
          <a:xfrm>
            <a:off x="0" y="0"/>
            <a:ext cx="2121108" cy="3527741"/>
          </a:xfrm>
          <a:prstGeom prst="rect">
            <a:avLst/>
          </a:prstGeom>
        </p:spPr>
      </p:pic>
      <p:pic>
        <p:nvPicPr>
          <p:cNvPr id="7" name="Picture 6">
            <a:extLst>
              <a:ext uri="{FF2B5EF4-FFF2-40B4-BE49-F238E27FC236}">
                <a16:creationId xmlns:a16="http://schemas.microsoft.com/office/drawing/2014/main" id="{E7036D12-81B7-4184-A24D-F70360CA8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978" y="239591"/>
            <a:ext cx="2290376" cy="1216063"/>
          </a:xfrm>
          <a:prstGeom prst="rect">
            <a:avLst/>
          </a:prstGeom>
        </p:spPr>
      </p:pic>
    </p:spTree>
    <p:extLst>
      <p:ext uri="{BB962C8B-B14F-4D97-AF65-F5344CB8AC3E}">
        <p14:creationId xmlns:p14="http://schemas.microsoft.com/office/powerpoint/2010/main" val="4107600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8E5C9250-D624-CB49-B99C-73BF54F5E366}"/>
              </a:ext>
            </a:extLst>
          </p:cNvPr>
          <p:cNvPicPr>
            <a:picLocks noChangeAspect="1"/>
          </p:cNvPicPr>
          <p:nvPr/>
        </p:nvPicPr>
        <p:blipFill>
          <a:blip r:embed="rId2"/>
          <a:stretch>
            <a:fillRect/>
          </a:stretch>
        </p:blipFill>
        <p:spPr>
          <a:xfrm>
            <a:off x="8264654" y="3039138"/>
            <a:ext cx="3898356" cy="3192861"/>
          </a:xfrm>
          <a:prstGeom prst="rect">
            <a:avLst/>
          </a:prstGeom>
        </p:spPr>
      </p:pic>
      <p:sp>
        <p:nvSpPr>
          <p:cNvPr id="2" name="Title 1">
            <a:extLst>
              <a:ext uri="{FF2B5EF4-FFF2-40B4-BE49-F238E27FC236}">
                <a16:creationId xmlns:a16="http://schemas.microsoft.com/office/drawing/2014/main" id="{057FC46A-B320-A541-98EE-5CBB1666E0B3}"/>
              </a:ext>
            </a:extLst>
          </p:cNvPr>
          <p:cNvSpPr>
            <a:spLocks noGrp="1"/>
          </p:cNvSpPr>
          <p:nvPr>
            <p:ph type="title"/>
          </p:nvPr>
        </p:nvSpPr>
        <p:spPr>
          <a:xfrm>
            <a:off x="151025" y="228113"/>
            <a:ext cx="10515600" cy="668738"/>
          </a:xfrm>
        </p:spPr>
        <p:txBody>
          <a:bodyPr>
            <a:normAutofit fontScale="90000"/>
          </a:bodyPr>
          <a:lstStyle/>
          <a:p>
            <a:r>
              <a:rPr lang="en-US" dirty="0">
                <a:solidFill>
                  <a:srgbClr val="F7F7F7"/>
                </a:solidFill>
                <a:latin typeface="Helvetica" pitchFamily="2" charset="0"/>
              </a:rPr>
              <a:t>Financial Impact</a:t>
            </a:r>
          </a:p>
        </p:txBody>
      </p:sp>
      <p:sp>
        <p:nvSpPr>
          <p:cNvPr id="7" name="TextBox 6">
            <a:extLst>
              <a:ext uri="{FF2B5EF4-FFF2-40B4-BE49-F238E27FC236}">
                <a16:creationId xmlns:a16="http://schemas.microsoft.com/office/drawing/2014/main" id="{EC88892B-D371-2645-95B4-8D5B641F1681}"/>
              </a:ext>
            </a:extLst>
          </p:cNvPr>
          <p:cNvSpPr txBox="1"/>
          <p:nvPr/>
        </p:nvSpPr>
        <p:spPr>
          <a:xfrm>
            <a:off x="300479" y="1174533"/>
            <a:ext cx="2437399" cy="369332"/>
          </a:xfrm>
          <a:prstGeom prst="rect">
            <a:avLst/>
          </a:prstGeom>
          <a:noFill/>
        </p:spPr>
        <p:txBody>
          <a:bodyPr wrap="none" rtlCol="0">
            <a:spAutoFit/>
          </a:bodyPr>
          <a:lstStyle/>
          <a:p>
            <a:r>
              <a:rPr lang="en-US" b="1" dirty="0">
                <a:solidFill>
                  <a:srgbClr val="333333"/>
                </a:solidFill>
                <a:latin typeface="Helvetica" pitchFamily="2" charset="0"/>
              </a:rPr>
              <a:t>Total Program Costs</a:t>
            </a:r>
          </a:p>
        </p:txBody>
      </p:sp>
      <p:sp>
        <p:nvSpPr>
          <p:cNvPr id="9" name="TextBox 8">
            <a:extLst>
              <a:ext uri="{FF2B5EF4-FFF2-40B4-BE49-F238E27FC236}">
                <a16:creationId xmlns:a16="http://schemas.microsoft.com/office/drawing/2014/main" id="{0756F3A4-3E09-9B4C-8054-7C165B98FCA9}"/>
              </a:ext>
            </a:extLst>
          </p:cNvPr>
          <p:cNvSpPr txBox="1"/>
          <p:nvPr/>
        </p:nvSpPr>
        <p:spPr>
          <a:xfrm>
            <a:off x="4160589" y="1218515"/>
            <a:ext cx="2863745" cy="646331"/>
          </a:xfrm>
          <a:prstGeom prst="rect">
            <a:avLst/>
          </a:prstGeom>
          <a:noFill/>
        </p:spPr>
        <p:txBody>
          <a:bodyPr wrap="square" rtlCol="0">
            <a:spAutoFit/>
          </a:bodyPr>
          <a:lstStyle/>
          <a:p>
            <a:pPr algn="ctr"/>
            <a:r>
              <a:rPr lang="en-US" b="1" dirty="0">
                <a:solidFill>
                  <a:srgbClr val="333333"/>
                </a:solidFill>
                <a:latin typeface="Helvetica" pitchFamily="2" charset="0"/>
              </a:rPr>
              <a:t>Recycling Cost &amp; Recovery +/-</a:t>
            </a:r>
          </a:p>
        </p:txBody>
      </p:sp>
      <p:sp>
        <p:nvSpPr>
          <p:cNvPr id="10" name="TextBox 9">
            <a:extLst>
              <a:ext uri="{FF2B5EF4-FFF2-40B4-BE49-F238E27FC236}">
                <a16:creationId xmlns:a16="http://schemas.microsoft.com/office/drawing/2014/main" id="{384BFE2A-11DC-C046-912E-806766442218}"/>
              </a:ext>
            </a:extLst>
          </p:cNvPr>
          <p:cNvSpPr txBox="1"/>
          <p:nvPr/>
        </p:nvSpPr>
        <p:spPr>
          <a:xfrm>
            <a:off x="480889" y="2618976"/>
            <a:ext cx="1471878" cy="338554"/>
          </a:xfrm>
          <a:prstGeom prst="rect">
            <a:avLst/>
          </a:prstGeom>
          <a:noFill/>
        </p:spPr>
        <p:txBody>
          <a:bodyPr wrap="none" rtlCol="0">
            <a:spAutoFit/>
          </a:bodyPr>
          <a:lstStyle/>
          <a:p>
            <a:r>
              <a:rPr lang="en-US" sz="1600" b="1" dirty="0">
                <a:solidFill>
                  <a:srgbClr val="333333"/>
                </a:solidFill>
                <a:latin typeface="Helvetica" pitchFamily="2" charset="0"/>
              </a:rPr>
              <a:t>Storage Fees</a:t>
            </a:r>
          </a:p>
        </p:txBody>
      </p:sp>
      <p:sp>
        <p:nvSpPr>
          <p:cNvPr id="11" name="TextBox 10">
            <a:extLst>
              <a:ext uri="{FF2B5EF4-FFF2-40B4-BE49-F238E27FC236}">
                <a16:creationId xmlns:a16="http://schemas.microsoft.com/office/drawing/2014/main" id="{788FE13C-7F40-A64C-BCDC-BCF3943D7AF4}"/>
              </a:ext>
            </a:extLst>
          </p:cNvPr>
          <p:cNvSpPr txBox="1"/>
          <p:nvPr/>
        </p:nvSpPr>
        <p:spPr>
          <a:xfrm>
            <a:off x="360095" y="3493384"/>
            <a:ext cx="1757212" cy="338554"/>
          </a:xfrm>
          <a:prstGeom prst="rect">
            <a:avLst/>
          </a:prstGeom>
          <a:noFill/>
        </p:spPr>
        <p:txBody>
          <a:bodyPr wrap="none" rtlCol="0">
            <a:spAutoFit/>
          </a:bodyPr>
          <a:lstStyle/>
          <a:p>
            <a:r>
              <a:rPr lang="en-US" sz="1600" b="1" dirty="0">
                <a:solidFill>
                  <a:srgbClr val="333333"/>
                </a:solidFill>
                <a:latin typeface="Helvetica" pitchFamily="2" charset="0"/>
              </a:rPr>
              <a:t>Relocation Fees</a:t>
            </a:r>
          </a:p>
        </p:txBody>
      </p:sp>
      <p:sp>
        <p:nvSpPr>
          <p:cNvPr id="13" name="TextBox 12">
            <a:extLst>
              <a:ext uri="{FF2B5EF4-FFF2-40B4-BE49-F238E27FC236}">
                <a16:creationId xmlns:a16="http://schemas.microsoft.com/office/drawing/2014/main" id="{808C5DD7-FE2E-0C45-B6CC-1690016E4FFB}"/>
              </a:ext>
            </a:extLst>
          </p:cNvPr>
          <p:cNvSpPr txBox="1"/>
          <p:nvPr/>
        </p:nvSpPr>
        <p:spPr>
          <a:xfrm>
            <a:off x="10831994" y="3444508"/>
            <a:ext cx="1031308" cy="338554"/>
          </a:xfrm>
          <a:prstGeom prst="rect">
            <a:avLst/>
          </a:prstGeom>
          <a:noFill/>
        </p:spPr>
        <p:txBody>
          <a:bodyPr wrap="none" rtlCol="0">
            <a:spAutoFit/>
          </a:bodyPr>
          <a:lstStyle/>
          <a:p>
            <a:r>
              <a:rPr lang="en-US" sz="1600" b="1" dirty="0">
                <a:solidFill>
                  <a:srgbClr val="333333"/>
                </a:solidFill>
                <a:latin typeface="Helvetica" pitchFamily="2" charset="0"/>
              </a:rPr>
              <a:t>TOTAL:1</a:t>
            </a:r>
          </a:p>
        </p:txBody>
      </p:sp>
      <p:sp>
        <p:nvSpPr>
          <p:cNvPr id="14" name="TextBox 13">
            <a:extLst>
              <a:ext uri="{FF2B5EF4-FFF2-40B4-BE49-F238E27FC236}">
                <a16:creationId xmlns:a16="http://schemas.microsoft.com/office/drawing/2014/main" id="{F317FD9F-C88C-474F-8A40-D97C34C73EBA}"/>
              </a:ext>
            </a:extLst>
          </p:cNvPr>
          <p:cNvSpPr txBox="1"/>
          <p:nvPr/>
        </p:nvSpPr>
        <p:spPr>
          <a:xfrm>
            <a:off x="423436" y="4795550"/>
            <a:ext cx="1950086" cy="369332"/>
          </a:xfrm>
          <a:prstGeom prst="rect">
            <a:avLst/>
          </a:prstGeom>
          <a:noFill/>
        </p:spPr>
        <p:txBody>
          <a:bodyPr wrap="none" rtlCol="0" anchor="t">
            <a:spAutoFit/>
          </a:bodyPr>
          <a:lstStyle/>
          <a:p>
            <a:r>
              <a:rPr lang="en-US" b="1" dirty="0">
                <a:solidFill>
                  <a:srgbClr val="333333"/>
                </a:solidFill>
                <a:latin typeface="Helvetica"/>
                <a:cs typeface="Helvetica"/>
              </a:rPr>
              <a:t>Total Recovery  </a:t>
            </a:r>
            <a:endParaRPr lang="en-US" dirty="0"/>
          </a:p>
        </p:txBody>
      </p:sp>
      <p:sp>
        <p:nvSpPr>
          <p:cNvPr id="15" name="TextBox 14">
            <a:extLst>
              <a:ext uri="{FF2B5EF4-FFF2-40B4-BE49-F238E27FC236}">
                <a16:creationId xmlns:a16="http://schemas.microsoft.com/office/drawing/2014/main" id="{AAF1CABE-5B83-764D-8C49-D19C6B020D4B}"/>
              </a:ext>
            </a:extLst>
          </p:cNvPr>
          <p:cNvSpPr txBox="1"/>
          <p:nvPr/>
        </p:nvSpPr>
        <p:spPr>
          <a:xfrm>
            <a:off x="4451604" y="3667364"/>
            <a:ext cx="3472425" cy="400110"/>
          </a:xfrm>
          <a:prstGeom prst="rect">
            <a:avLst/>
          </a:prstGeom>
          <a:noFill/>
        </p:spPr>
        <p:txBody>
          <a:bodyPr wrap="none" rtlCol="0" anchor="t">
            <a:spAutoFit/>
          </a:bodyPr>
          <a:lstStyle/>
          <a:p>
            <a:r>
              <a:rPr lang="en-US" sz="2000" b="1" dirty="0">
                <a:solidFill>
                  <a:srgbClr val="333333"/>
                </a:solidFill>
                <a:latin typeface="Helvetica"/>
                <a:cs typeface="Helvetica"/>
              </a:rPr>
              <a:t>Furniture Inventory (In/</a:t>
            </a:r>
            <a:r>
              <a:rPr lang="en-US" altLang="en-US" sz="2000" b="1" dirty="0">
                <a:solidFill>
                  <a:srgbClr val="333333"/>
                </a:solidFill>
                <a:latin typeface="Helvetica"/>
                <a:cs typeface="Arial"/>
              </a:rPr>
              <a:t>out)</a:t>
            </a:r>
          </a:p>
        </p:txBody>
      </p:sp>
      <p:sp>
        <p:nvSpPr>
          <p:cNvPr id="17" name="TextBox 16">
            <a:extLst>
              <a:ext uri="{FF2B5EF4-FFF2-40B4-BE49-F238E27FC236}">
                <a16:creationId xmlns:a16="http://schemas.microsoft.com/office/drawing/2014/main" id="{7FF3759F-1C48-BA4C-A908-20F67FB6421C}"/>
              </a:ext>
            </a:extLst>
          </p:cNvPr>
          <p:cNvSpPr txBox="1"/>
          <p:nvPr/>
        </p:nvSpPr>
        <p:spPr>
          <a:xfrm>
            <a:off x="8264380" y="2808723"/>
            <a:ext cx="3480440" cy="646331"/>
          </a:xfrm>
          <a:prstGeom prst="rect">
            <a:avLst/>
          </a:prstGeom>
          <a:noFill/>
        </p:spPr>
        <p:txBody>
          <a:bodyPr wrap="none" rtlCol="0" anchor="t">
            <a:spAutoFit/>
          </a:bodyPr>
          <a:lstStyle/>
          <a:p>
            <a:r>
              <a:rPr lang="en-US" b="1" dirty="0">
                <a:solidFill>
                  <a:srgbClr val="333333"/>
                </a:solidFill>
                <a:latin typeface="Helvetica"/>
                <a:cs typeface="Helvetica"/>
              </a:rPr>
              <a:t>Turner Townsend </a:t>
            </a:r>
            <a:endParaRPr lang="en-US" b="1" dirty="0">
              <a:solidFill>
                <a:srgbClr val="333333"/>
              </a:solidFill>
              <a:latin typeface="Helvetica" pitchFamily="2" charset="0"/>
              <a:cs typeface="Helvetica" pitchFamily="2" charset="0"/>
            </a:endParaRPr>
          </a:p>
          <a:p>
            <a:r>
              <a:rPr lang="en-US" b="1" dirty="0">
                <a:solidFill>
                  <a:srgbClr val="333333"/>
                </a:solidFill>
                <a:latin typeface="Helvetica"/>
                <a:cs typeface="Helvetica"/>
              </a:rPr>
              <a:t>Projects by province: Q1 2019</a:t>
            </a:r>
            <a:endParaRPr lang="en-US" b="1" dirty="0">
              <a:solidFill>
                <a:srgbClr val="333333"/>
              </a:solidFill>
              <a:latin typeface="Helvetica" pitchFamily="2" charset="0"/>
              <a:cs typeface="Helvetica"/>
            </a:endParaRPr>
          </a:p>
        </p:txBody>
      </p:sp>
      <p:sp>
        <p:nvSpPr>
          <p:cNvPr id="19" name="TextBox 18">
            <a:extLst>
              <a:ext uri="{FF2B5EF4-FFF2-40B4-BE49-F238E27FC236}">
                <a16:creationId xmlns:a16="http://schemas.microsoft.com/office/drawing/2014/main" id="{12A60E4E-2CBD-8F4C-B049-0404EBE36077}"/>
              </a:ext>
            </a:extLst>
          </p:cNvPr>
          <p:cNvSpPr txBox="1"/>
          <p:nvPr/>
        </p:nvSpPr>
        <p:spPr>
          <a:xfrm>
            <a:off x="151025" y="1809529"/>
            <a:ext cx="2460930" cy="584775"/>
          </a:xfrm>
          <a:prstGeom prst="rect">
            <a:avLst/>
          </a:prstGeom>
          <a:solidFill>
            <a:schemeClr val="bg1">
              <a:lumMod val="95000"/>
            </a:schemeClr>
          </a:solidFill>
        </p:spPr>
        <p:txBody>
          <a:bodyPr wrap="none" rtlCol="0">
            <a:spAutoFit/>
          </a:bodyPr>
          <a:lstStyle/>
          <a:p>
            <a:r>
              <a:rPr lang="en-US" sz="3200" b="1" dirty="0">
                <a:solidFill>
                  <a:srgbClr val="82C341"/>
                </a:solidFill>
                <a:latin typeface="Helvetica" pitchFamily="2" charset="0"/>
              </a:rPr>
              <a:t>$161,787.07</a:t>
            </a:r>
          </a:p>
        </p:txBody>
      </p:sp>
      <p:cxnSp>
        <p:nvCxnSpPr>
          <p:cNvPr id="21" name="Straight Connector 20">
            <a:extLst>
              <a:ext uri="{FF2B5EF4-FFF2-40B4-BE49-F238E27FC236}">
                <a16:creationId xmlns:a16="http://schemas.microsoft.com/office/drawing/2014/main" id="{2E0C53CF-069F-F74D-A339-7279166C6D22}"/>
              </a:ext>
            </a:extLst>
          </p:cNvPr>
          <p:cNvCxnSpPr>
            <a:cxnSpLocks/>
          </p:cNvCxnSpPr>
          <p:nvPr/>
        </p:nvCxnSpPr>
        <p:spPr>
          <a:xfrm>
            <a:off x="214599" y="2578970"/>
            <a:ext cx="3567964"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B06C2C-B4EE-494D-93B3-3EBFA50E2EB6}"/>
              </a:ext>
            </a:extLst>
          </p:cNvPr>
          <p:cNvCxnSpPr>
            <a:cxnSpLocks/>
          </p:cNvCxnSpPr>
          <p:nvPr/>
        </p:nvCxnSpPr>
        <p:spPr>
          <a:xfrm>
            <a:off x="4065984" y="1343449"/>
            <a:ext cx="0" cy="4593417"/>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AD43EA31-3D31-754F-9AFC-C5BC7A33112F}"/>
              </a:ext>
            </a:extLst>
          </p:cNvPr>
          <p:cNvPicPr>
            <a:picLocks noChangeAspect="1"/>
          </p:cNvPicPr>
          <p:nvPr/>
        </p:nvPicPr>
        <p:blipFill>
          <a:blip r:embed="rId3"/>
          <a:stretch>
            <a:fillRect/>
          </a:stretch>
        </p:blipFill>
        <p:spPr>
          <a:xfrm>
            <a:off x="6820542" y="2482843"/>
            <a:ext cx="1153132" cy="1062096"/>
          </a:xfrm>
          <a:prstGeom prst="rect">
            <a:avLst/>
          </a:prstGeom>
        </p:spPr>
      </p:pic>
      <p:sp>
        <p:nvSpPr>
          <p:cNvPr id="31" name="TextBox 30">
            <a:extLst>
              <a:ext uri="{FF2B5EF4-FFF2-40B4-BE49-F238E27FC236}">
                <a16:creationId xmlns:a16="http://schemas.microsoft.com/office/drawing/2014/main" id="{68303C42-2589-B14B-8B54-F729E565495B}"/>
              </a:ext>
            </a:extLst>
          </p:cNvPr>
          <p:cNvSpPr txBox="1"/>
          <p:nvPr/>
        </p:nvSpPr>
        <p:spPr>
          <a:xfrm>
            <a:off x="122788" y="5282583"/>
            <a:ext cx="2460930" cy="584775"/>
          </a:xfrm>
          <a:prstGeom prst="rect">
            <a:avLst/>
          </a:prstGeom>
          <a:solidFill>
            <a:schemeClr val="bg1">
              <a:lumMod val="95000"/>
            </a:schemeClr>
          </a:solidFill>
        </p:spPr>
        <p:txBody>
          <a:bodyPr wrap="none" rtlCol="0" anchor="t">
            <a:spAutoFit/>
          </a:bodyPr>
          <a:lstStyle/>
          <a:p>
            <a:r>
              <a:rPr lang="en-US" sz="3200" b="1" dirty="0">
                <a:latin typeface="Helvetica"/>
                <a:cs typeface="Helvetica"/>
              </a:rPr>
              <a:t>$190,399.70</a:t>
            </a:r>
            <a:endParaRPr lang="en-US" sz="3200" b="1" dirty="0">
              <a:latin typeface="Helvetica" pitchFamily="2" charset="0"/>
            </a:endParaRPr>
          </a:p>
        </p:txBody>
      </p:sp>
      <p:sp>
        <p:nvSpPr>
          <p:cNvPr id="36" name="TextBox 35">
            <a:extLst>
              <a:ext uri="{FF2B5EF4-FFF2-40B4-BE49-F238E27FC236}">
                <a16:creationId xmlns:a16="http://schemas.microsoft.com/office/drawing/2014/main" id="{97E6DC56-E97F-2D4D-AE6A-66076EC81B7E}"/>
              </a:ext>
            </a:extLst>
          </p:cNvPr>
          <p:cNvSpPr txBox="1"/>
          <p:nvPr/>
        </p:nvSpPr>
        <p:spPr>
          <a:xfrm>
            <a:off x="4200220" y="1809529"/>
            <a:ext cx="2621423" cy="646331"/>
          </a:xfrm>
          <a:prstGeom prst="rect">
            <a:avLst/>
          </a:prstGeom>
          <a:noFill/>
        </p:spPr>
        <p:txBody>
          <a:bodyPr wrap="none" rtlCol="0">
            <a:spAutoFit/>
          </a:bodyPr>
          <a:lstStyle/>
          <a:p>
            <a:r>
              <a:rPr lang="en-US" sz="3600" b="1" dirty="0">
                <a:solidFill>
                  <a:schemeClr val="bg1">
                    <a:lumMod val="50000"/>
                  </a:schemeClr>
                </a:solidFill>
                <a:latin typeface="Helvetica" pitchFamily="2" charset="0"/>
              </a:rPr>
              <a:t>-$11,931.89</a:t>
            </a:r>
          </a:p>
        </p:txBody>
      </p:sp>
      <p:cxnSp>
        <p:nvCxnSpPr>
          <p:cNvPr id="38" name="Straight Connector 37">
            <a:extLst>
              <a:ext uri="{FF2B5EF4-FFF2-40B4-BE49-F238E27FC236}">
                <a16:creationId xmlns:a16="http://schemas.microsoft.com/office/drawing/2014/main" id="{84C4E7AF-505D-BC44-B0C3-4E5D5DBF0712}"/>
              </a:ext>
            </a:extLst>
          </p:cNvPr>
          <p:cNvCxnSpPr>
            <a:cxnSpLocks/>
          </p:cNvCxnSpPr>
          <p:nvPr/>
        </p:nvCxnSpPr>
        <p:spPr>
          <a:xfrm>
            <a:off x="8264755" y="1343449"/>
            <a:ext cx="0" cy="4593417"/>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62F8342-FA8B-6745-B40F-232CC6A390EA}"/>
              </a:ext>
            </a:extLst>
          </p:cNvPr>
          <p:cNvCxnSpPr>
            <a:cxnSpLocks/>
          </p:cNvCxnSpPr>
          <p:nvPr/>
        </p:nvCxnSpPr>
        <p:spPr>
          <a:xfrm>
            <a:off x="214599" y="4715198"/>
            <a:ext cx="3567964"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ED3FB71-58D7-5F4E-9532-97450711E319}"/>
              </a:ext>
            </a:extLst>
          </p:cNvPr>
          <p:cNvCxnSpPr>
            <a:cxnSpLocks/>
          </p:cNvCxnSpPr>
          <p:nvPr/>
        </p:nvCxnSpPr>
        <p:spPr>
          <a:xfrm>
            <a:off x="8364683" y="2798225"/>
            <a:ext cx="3567964"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A8100501-F357-A64A-9E46-F96984EBB355}"/>
              </a:ext>
            </a:extLst>
          </p:cNvPr>
          <p:cNvPicPr>
            <a:picLocks noChangeAspect="1"/>
          </p:cNvPicPr>
          <p:nvPr/>
        </p:nvPicPr>
        <p:blipFill>
          <a:blip r:embed="rId4"/>
          <a:stretch>
            <a:fillRect/>
          </a:stretch>
        </p:blipFill>
        <p:spPr>
          <a:xfrm>
            <a:off x="2726314" y="1116579"/>
            <a:ext cx="1215165" cy="1449671"/>
          </a:xfrm>
          <a:prstGeom prst="rect">
            <a:avLst/>
          </a:prstGeom>
        </p:spPr>
      </p:pic>
      <p:sp>
        <p:nvSpPr>
          <p:cNvPr id="50" name="TextBox 49">
            <a:extLst>
              <a:ext uri="{FF2B5EF4-FFF2-40B4-BE49-F238E27FC236}">
                <a16:creationId xmlns:a16="http://schemas.microsoft.com/office/drawing/2014/main" id="{8F280B5E-AAEA-FA4E-BF6D-5815E5766DB4}"/>
              </a:ext>
            </a:extLst>
          </p:cNvPr>
          <p:cNvSpPr txBox="1"/>
          <p:nvPr/>
        </p:nvSpPr>
        <p:spPr>
          <a:xfrm>
            <a:off x="286048" y="2971574"/>
            <a:ext cx="1619354" cy="461665"/>
          </a:xfrm>
          <a:prstGeom prst="rect">
            <a:avLst/>
          </a:prstGeom>
          <a:noFill/>
        </p:spPr>
        <p:txBody>
          <a:bodyPr wrap="none" rtlCol="0">
            <a:spAutoFit/>
          </a:bodyPr>
          <a:lstStyle/>
          <a:p>
            <a:r>
              <a:rPr lang="en-US" sz="2400" b="1" dirty="0">
                <a:solidFill>
                  <a:srgbClr val="82C341"/>
                </a:solidFill>
                <a:latin typeface="Helvetica" pitchFamily="2" charset="0"/>
              </a:rPr>
              <a:t>$Included</a:t>
            </a:r>
          </a:p>
        </p:txBody>
      </p:sp>
      <p:sp>
        <p:nvSpPr>
          <p:cNvPr id="51" name="TextBox 50">
            <a:extLst>
              <a:ext uri="{FF2B5EF4-FFF2-40B4-BE49-F238E27FC236}">
                <a16:creationId xmlns:a16="http://schemas.microsoft.com/office/drawing/2014/main" id="{4ED78A82-C988-024C-AFE0-E2C66DA0320C}"/>
              </a:ext>
            </a:extLst>
          </p:cNvPr>
          <p:cNvSpPr txBox="1"/>
          <p:nvPr/>
        </p:nvSpPr>
        <p:spPr>
          <a:xfrm>
            <a:off x="300479" y="3937657"/>
            <a:ext cx="1619354" cy="461665"/>
          </a:xfrm>
          <a:prstGeom prst="rect">
            <a:avLst/>
          </a:prstGeom>
          <a:noFill/>
        </p:spPr>
        <p:txBody>
          <a:bodyPr wrap="none" rtlCol="0">
            <a:spAutoFit/>
          </a:bodyPr>
          <a:lstStyle/>
          <a:p>
            <a:r>
              <a:rPr lang="en-US" sz="2400" b="1" dirty="0">
                <a:solidFill>
                  <a:srgbClr val="82C341"/>
                </a:solidFill>
                <a:latin typeface="Helvetica" pitchFamily="2" charset="0"/>
              </a:rPr>
              <a:t>$Included</a:t>
            </a:r>
          </a:p>
        </p:txBody>
      </p:sp>
      <p:pic>
        <p:nvPicPr>
          <p:cNvPr id="52" name="Picture 51">
            <a:extLst>
              <a:ext uri="{FF2B5EF4-FFF2-40B4-BE49-F238E27FC236}">
                <a16:creationId xmlns:a16="http://schemas.microsoft.com/office/drawing/2014/main" id="{9879081A-F713-E040-97F6-C07C2E31BD1E}"/>
              </a:ext>
            </a:extLst>
          </p:cNvPr>
          <p:cNvPicPr>
            <a:picLocks noChangeAspect="1"/>
          </p:cNvPicPr>
          <p:nvPr/>
        </p:nvPicPr>
        <p:blipFill>
          <a:blip r:embed="rId5"/>
          <a:stretch>
            <a:fillRect/>
          </a:stretch>
        </p:blipFill>
        <p:spPr>
          <a:xfrm>
            <a:off x="2567109" y="3254755"/>
            <a:ext cx="1362053" cy="963914"/>
          </a:xfrm>
          <a:prstGeom prst="rect">
            <a:avLst/>
          </a:prstGeom>
        </p:spPr>
      </p:pic>
      <p:cxnSp>
        <p:nvCxnSpPr>
          <p:cNvPr id="53" name="Straight Connector 52">
            <a:extLst>
              <a:ext uri="{FF2B5EF4-FFF2-40B4-BE49-F238E27FC236}">
                <a16:creationId xmlns:a16="http://schemas.microsoft.com/office/drawing/2014/main" id="{DC349E8B-F4FE-DF46-9373-F8CE54B5BE6F}"/>
              </a:ext>
            </a:extLst>
          </p:cNvPr>
          <p:cNvCxnSpPr>
            <a:cxnSpLocks/>
          </p:cNvCxnSpPr>
          <p:nvPr/>
        </p:nvCxnSpPr>
        <p:spPr>
          <a:xfrm>
            <a:off x="4313208" y="3598307"/>
            <a:ext cx="3567964"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02618143-4408-444B-AF01-F05818F056EE}"/>
              </a:ext>
            </a:extLst>
          </p:cNvPr>
          <p:cNvPicPr>
            <a:picLocks noChangeAspect="1"/>
          </p:cNvPicPr>
          <p:nvPr/>
        </p:nvPicPr>
        <p:blipFill>
          <a:blip r:embed="rId6"/>
          <a:stretch>
            <a:fillRect/>
          </a:stretch>
        </p:blipFill>
        <p:spPr>
          <a:xfrm>
            <a:off x="4191152" y="4551395"/>
            <a:ext cx="434199" cy="563285"/>
          </a:xfrm>
          <a:prstGeom prst="rect">
            <a:avLst/>
          </a:prstGeom>
        </p:spPr>
      </p:pic>
      <p:pic>
        <p:nvPicPr>
          <p:cNvPr id="55" name="Picture 54">
            <a:extLst>
              <a:ext uri="{FF2B5EF4-FFF2-40B4-BE49-F238E27FC236}">
                <a16:creationId xmlns:a16="http://schemas.microsoft.com/office/drawing/2014/main" id="{E93F84D5-2E6F-5647-9222-37A6017C51D0}"/>
              </a:ext>
            </a:extLst>
          </p:cNvPr>
          <p:cNvPicPr>
            <a:picLocks noChangeAspect="1"/>
          </p:cNvPicPr>
          <p:nvPr/>
        </p:nvPicPr>
        <p:blipFill>
          <a:blip r:embed="rId7"/>
          <a:stretch>
            <a:fillRect/>
          </a:stretch>
        </p:blipFill>
        <p:spPr>
          <a:xfrm>
            <a:off x="4126088" y="4113733"/>
            <a:ext cx="563285" cy="363788"/>
          </a:xfrm>
          <a:prstGeom prst="rect">
            <a:avLst/>
          </a:prstGeom>
        </p:spPr>
      </p:pic>
      <p:pic>
        <p:nvPicPr>
          <p:cNvPr id="57" name="Picture 56">
            <a:extLst>
              <a:ext uri="{FF2B5EF4-FFF2-40B4-BE49-F238E27FC236}">
                <a16:creationId xmlns:a16="http://schemas.microsoft.com/office/drawing/2014/main" id="{0A9869EB-9474-384C-87FF-A96CFA2DDB67}"/>
              </a:ext>
            </a:extLst>
          </p:cNvPr>
          <p:cNvPicPr>
            <a:picLocks noChangeAspect="1"/>
          </p:cNvPicPr>
          <p:nvPr/>
        </p:nvPicPr>
        <p:blipFill>
          <a:blip r:embed="rId8"/>
          <a:stretch>
            <a:fillRect/>
          </a:stretch>
        </p:blipFill>
        <p:spPr>
          <a:xfrm>
            <a:off x="4127931" y="5302611"/>
            <a:ext cx="563285" cy="492874"/>
          </a:xfrm>
          <a:prstGeom prst="rect">
            <a:avLst/>
          </a:prstGeom>
        </p:spPr>
      </p:pic>
      <p:sp>
        <p:nvSpPr>
          <p:cNvPr id="58" name="TextBox 57">
            <a:extLst>
              <a:ext uri="{FF2B5EF4-FFF2-40B4-BE49-F238E27FC236}">
                <a16:creationId xmlns:a16="http://schemas.microsoft.com/office/drawing/2014/main" id="{648E76F4-4293-B04F-ABB1-5897429F1590}"/>
              </a:ext>
            </a:extLst>
          </p:cNvPr>
          <p:cNvSpPr txBox="1"/>
          <p:nvPr/>
        </p:nvSpPr>
        <p:spPr>
          <a:xfrm>
            <a:off x="4740996" y="4213689"/>
            <a:ext cx="3441968" cy="369332"/>
          </a:xfrm>
          <a:prstGeom prst="rect">
            <a:avLst/>
          </a:prstGeom>
          <a:noFill/>
        </p:spPr>
        <p:txBody>
          <a:bodyPr wrap="none" rtlCol="0" anchor="t">
            <a:spAutoFit/>
          </a:bodyPr>
          <a:lstStyle/>
          <a:p>
            <a:r>
              <a:rPr lang="en-US" altLang="en-US" b="1" dirty="0">
                <a:solidFill>
                  <a:srgbClr val="333333"/>
                </a:solidFill>
                <a:latin typeface="Helvetica"/>
                <a:cs typeface="Arial"/>
              </a:rPr>
              <a:t>System, Desks, Storage </a:t>
            </a:r>
            <a:r>
              <a:rPr lang="en-US" altLang="en-US" b="1" dirty="0">
                <a:solidFill>
                  <a:srgbClr val="92D050"/>
                </a:solidFill>
                <a:latin typeface="Helvetica"/>
                <a:cs typeface="Arial"/>
              </a:rPr>
              <a:t>2,109</a:t>
            </a:r>
          </a:p>
        </p:txBody>
      </p:sp>
      <p:sp>
        <p:nvSpPr>
          <p:cNvPr id="59" name="TextBox 58">
            <a:extLst>
              <a:ext uri="{FF2B5EF4-FFF2-40B4-BE49-F238E27FC236}">
                <a16:creationId xmlns:a16="http://schemas.microsoft.com/office/drawing/2014/main" id="{9F680651-6BB5-E845-BB4A-0AFC992DC6DF}"/>
              </a:ext>
            </a:extLst>
          </p:cNvPr>
          <p:cNvSpPr txBox="1"/>
          <p:nvPr/>
        </p:nvSpPr>
        <p:spPr>
          <a:xfrm>
            <a:off x="4759361" y="4719015"/>
            <a:ext cx="1659429" cy="369332"/>
          </a:xfrm>
          <a:prstGeom prst="rect">
            <a:avLst/>
          </a:prstGeom>
          <a:noFill/>
        </p:spPr>
        <p:txBody>
          <a:bodyPr wrap="none" rtlCol="0" anchor="t">
            <a:spAutoFit/>
          </a:bodyPr>
          <a:lstStyle/>
          <a:p>
            <a:r>
              <a:rPr lang="en-US" altLang="en-US" b="1" dirty="0">
                <a:solidFill>
                  <a:srgbClr val="333333"/>
                </a:solidFill>
                <a:latin typeface="Helvetica"/>
                <a:cs typeface="Arial"/>
              </a:rPr>
              <a:t>Seating </a:t>
            </a:r>
            <a:r>
              <a:rPr lang="en-US" altLang="en-US" b="1" dirty="0">
                <a:solidFill>
                  <a:srgbClr val="82C341"/>
                </a:solidFill>
                <a:latin typeface="Helvetica"/>
                <a:cs typeface="Arial"/>
              </a:rPr>
              <a:t>1,618</a:t>
            </a:r>
            <a:endParaRPr lang="en-US" dirty="0"/>
          </a:p>
        </p:txBody>
      </p:sp>
      <p:sp>
        <p:nvSpPr>
          <p:cNvPr id="60" name="TextBox 59">
            <a:extLst>
              <a:ext uri="{FF2B5EF4-FFF2-40B4-BE49-F238E27FC236}">
                <a16:creationId xmlns:a16="http://schemas.microsoft.com/office/drawing/2014/main" id="{C189D2E0-B748-114E-8177-F37C05C2ED16}"/>
              </a:ext>
            </a:extLst>
          </p:cNvPr>
          <p:cNvSpPr txBox="1"/>
          <p:nvPr/>
        </p:nvSpPr>
        <p:spPr>
          <a:xfrm>
            <a:off x="4750077" y="5300213"/>
            <a:ext cx="1347357" cy="369332"/>
          </a:xfrm>
          <a:prstGeom prst="rect">
            <a:avLst/>
          </a:prstGeom>
          <a:noFill/>
        </p:spPr>
        <p:txBody>
          <a:bodyPr wrap="none" rtlCol="0" anchor="t">
            <a:spAutoFit/>
          </a:bodyPr>
          <a:lstStyle/>
          <a:p>
            <a:r>
              <a:rPr lang="en-US" altLang="en-US" b="1" dirty="0">
                <a:solidFill>
                  <a:srgbClr val="333333"/>
                </a:solidFill>
                <a:latin typeface="Helvetica"/>
                <a:cs typeface="Arial"/>
              </a:rPr>
              <a:t>Tables </a:t>
            </a:r>
            <a:r>
              <a:rPr lang="en-US" altLang="en-US" b="1" dirty="0">
                <a:solidFill>
                  <a:srgbClr val="82C341"/>
                </a:solidFill>
                <a:latin typeface="Helvetica"/>
                <a:cs typeface="Arial"/>
              </a:rPr>
              <a:t>083</a:t>
            </a:r>
          </a:p>
        </p:txBody>
      </p:sp>
      <p:sp>
        <p:nvSpPr>
          <p:cNvPr id="61" name="TextBox 60">
            <a:extLst>
              <a:ext uri="{FF2B5EF4-FFF2-40B4-BE49-F238E27FC236}">
                <a16:creationId xmlns:a16="http://schemas.microsoft.com/office/drawing/2014/main" id="{1B0719FB-3E73-1F42-8415-B09F87C59CA0}"/>
              </a:ext>
            </a:extLst>
          </p:cNvPr>
          <p:cNvSpPr txBox="1"/>
          <p:nvPr/>
        </p:nvSpPr>
        <p:spPr>
          <a:xfrm>
            <a:off x="9160812" y="1236468"/>
            <a:ext cx="2044149" cy="369332"/>
          </a:xfrm>
          <a:prstGeom prst="rect">
            <a:avLst/>
          </a:prstGeom>
          <a:noFill/>
        </p:spPr>
        <p:txBody>
          <a:bodyPr wrap="none" rtlCol="0">
            <a:spAutoFit/>
          </a:bodyPr>
          <a:lstStyle/>
          <a:p>
            <a:r>
              <a:rPr lang="en-US" b="1" dirty="0">
                <a:solidFill>
                  <a:srgbClr val="333333"/>
                </a:solidFill>
                <a:latin typeface="Helvetica" pitchFamily="2" charset="0"/>
              </a:rPr>
              <a:t>Liquid Recovery </a:t>
            </a:r>
          </a:p>
        </p:txBody>
      </p:sp>
      <p:sp>
        <p:nvSpPr>
          <p:cNvPr id="62" name="TextBox 61">
            <a:extLst>
              <a:ext uri="{FF2B5EF4-FFF2-40B4-BE49-F238E27FC236}">
                <a16:creationId xmlns:a16="http://schemas.microsoft.com/office/drawing/2014/main" id="{FD6F334F-135F-F448-8434-1FCF1220BE1D}"/>
              </a:ext>
            </a:extLst>
          </p:cNvPr>
          <p:cNvSpPr txBox="1"/>
          <p:nvPr/>
        </p:nvSpPr>
        <p:spPr>
          <a:xfrm>
            <a:off x="9119229" y="1799218"/>
            <a:ext cx="3012363" cy="769441"/>
          </a:xfrm>
          <a:prstGeom prst="rect">
            <a:avLst/>
          </a:prstGeom>
          <a:noFill/>
        </p:spPr>
        <p:txBody>
          <a:bodyPr wrap="none" rtlCol="0" anchor="t">
            <a:spAutoFit/>
          </a:bodyPr>
          <a:lstStyle/>
          <a:p>
            <a:r>
              <a:rPr lang="en-US" sz="4400" dirty="0">
                <a:solidFill>
                  <a:srgbClr val="82C341"/>
                </a:solidFill>
                <a:latin typeface="Helvetica"/>
                <a:cs typeface="Helvetica"/>
              </a:rPr>
              <a:t>$30,415.00</a:t>
            </a:r>
            <a:endParaRPr lang="en-US" sz="4400" dirty="0">
              <a:solidFill>
                <a:srgbClr val="82C341"/>
              </a:solidFill>
              <a:latin typeface="Helvetica" pitchFamily="2" charset="0"/>
            </a:endParaRPr>
          </a:p>
        </p:txBody>
      </p:sp>
      <p:sp>
        <p:nvSpPr>
          <p:cNvPr id="73" name="TextBox 72">
            <a:extLst>
              <a:ext uri="{FF2B5EF4-FFF2-40B4-BE49-F238E27FC236}">
                <a16:creationId xmlns:a16="http://schemas.microsoft.com/office/drawing/2014/main" id="{C7041383-B708-0844-A46F-3C32150F655C}"/>
              </a:ext>
            </a:extLst>
          </p:cNvPr>
          <p:cNvSpPr txBox="1"/>
          <p:nvPr/>
        </p:nvSpPr>
        <p:spPr>
          <a:xfrm>
            <a:off x="10111514" y="5425956"/>
            <a:ext cx="312906" cy="369332"/>
          </a:xfrm>
          <a:prstGeom prst="rect">
            <a:avLst/>
          </a:prstGeom>
          <a:noFill/>
        </p:spPr>
        <p:txBody>
          <a:bodyPr wrap="none" rtlCol="0">
            <a:spAutoFit/>
          </a:bodyPr>
          <a:lstStyle/>
          <a:p>
            <a:r>
              <a:rPr lang="en-US" b="1" dirty="0">
                <a:solidFill>
                  <a:srgbClr val="333333"/>
                </a:solidFill>
                <a:latin typeface="Helvetica" pitchFamily="2" charset="0"/>
              </a:rPr>
              <a:t>1</a:t>
            </a:r>
          </a:p>
        </p:txBody>
      </p:sp>
      <p:sp>
        <p:nvSpPr>
          <p:cNvPr id="80" name="TextBox 79">
            <a:extLst>
              <a:ext uri="{FF2B5EF4-FFF2-40B4-BE49-F238E27FC236}">
                <a16:creationId xmlns:a16="http://schemas.microsoft.com/office/drawing/2014/main" id="{56AC7FFD-E8A4-4662-BDDB-BA304151B297}"/>
              </a:ext>
            </a:extLst>
          </p:cNvPr>
          <p:cNvSpPr txBox="1"/>
          <p:nvPr/>
        </p:nvSpPr>
        <p:spPr>
          <a:xfrm>
            <a:off x="4190490" y="2805200"/>
            <a:ext cx="2736839" cy="646331"/>
          </a:xfrm>
          <a:prstGeom prst="rect">
            <a:avLst/>
          </a:prstGeom>
          <a:noFill/>
        </p:spPr>
        <p:txBody>
          <a:bodyPr wrap="none" rtlCol="0" anchor="t">
            <a:spAutoFit/>
          </a:bodyPr>
          <a:lstStyle/>
          <a:p>
            <a:r>
              <a:rPr lang="en-US" sz="3600" b="1" dirty="0">
                <a:solidFill>
                  <a:srgbClr val="82C341"/>
                </a:solidFill>
                <a:latin typeface="Helvetica"/>
                <a:cs typeface="Helvetica"/>
              </a:rPr>
              <a:t>+$11,376.70</a:t>
            </a:r>
          </a:p>
        </p:txBody>
      </p:sp>
      <p:pic>
        <p:nvPicPr>
          <p:cNvPr id="81" name="Picture 80">
            <a:extLst>
              <a:ext uri="{FF2B5EF4-FFF2-40B4-BE49-F238E27FC236}">
                <a16:creationId xmlns:a16="http://schemas.microsoft.com/office/drawing/2014/main" id="{76AC5547-BEF3-48EC-8626-F20CE81411DE}"/>
              </a:ext>
            </a:extLst>
          </p:cNvPr>
          <p:cNvPicPr>
            <a:picLocks noChangeAspect="1"/>
          </p:cNvPicPr>
          <p:nvPr/>
        </p:nvPicPr>
        <p:blipFill>
          <a:blip r:embed="rId9"/>
          <a:stretch>
            <a:fillRect/>
          </a:stretch>
        </p:blipFill>
        <p:spPr>
          <a:xfrm>
            <a:off x="6853895" y="1366360"/>
            <a:ext cx="1007523" cy="1007523"/>
          </a:xfrm>
          <a:prstGeom prst="rect">
            <a:avLst/>
          </a:prstGeom>
        </p:spPr>
      </p:pic>
      <p:pic>
        <p:nvPicPr>
          <p:cNvPr id="3" name="Picture 2">
            <a:extLst>
              <a:ext uri="{FF2B5EF4-FFF2-40B4-BE49-F238E27FC236}">
                <a16:creationId xmlns:a16="http://schemas.microsoft.com/office/drawing/2014/main" id="{6BBC091C-16D0-4042-9793-7CD048ED9A5F}"/>
              </a:ext>
            </a:extLst>
          </p:cNvPr>
          <p:cNvPicPr>
            <a:picLocks noChangeAspect="1"/>
          </p:cNvPicPr>
          <p:nvPr/>
        </p:nvPicPr>
        <p:blipFill rotWithShape="1">
          <a:blip r:embed="rId10"/>
          <a:srcRect l="30153" t="20735" r="32577" b="23677"/>
          <a:stretch/>
        </p:blipFill>
        <p:spPr>
          <a:xfrm>
            <a:off x="8297500" y="1212405"/>
            <a:ext cx="863683" cy="1256755"/>
          </a:xfrm>
          <a:prstGeom prst="rect">
            <a:avLst/>
          </a:prstGeom>
        </p:spPr>
      </p:pic>
      <p:pic>
        <p:nvPicPr>
          <p:cNvPr id="4" name="Picture 3" descr="A picture containing object&#10;&#10;Description generated with very high confidence">
            <a:extLst>
              <a:ext uri="{FF2B5EF4-FFF2-40B4-BE49-F238E27FC236}">
                <a16:creationId xmlns:a16="http://schemas.microsoft.com/office/drawing/2014/main" id="{5AE2D607-F559-4A7D-B9DA-CA6250CC6718}"/>
              </a:ext>
            </a:extLst>
          </p:cNvPr>
          <p:cNvPicPr>
            <a:picLocks noChangeAspect="1"/>
          </p:cNvPicPr>
          <p:nvPr/>
        </p:nvPicPr>
        <p:blipFill>
          <a:blip r:embed="rId11"/>
          <a:stretch>
            <a:fillRect/>
          </a:stretch>
        </p:blipFill>
        <p:spPr>
          <a:xfrm>
            <a:off x="2567109" y="4796157"/>
            <a:ext cx="1350603" cy="1312015"/>
          </a:xfrm>
          <a:prstGeom prst="rect">
            <a:avLst/>
          </a:prstGeom>
        </p:spPr>
      </p:pic>
      <p:sp>
        <p:nvSpPr>
          <p:cNvPr id="5" name="TextBox 4">
            <a:extLst>
              <a:ext uri="{FF2B5EF4-FFF2-40B4-BE49-F238E27FC236}">
                <a16:creationId xmlns:a16="http://schemas.microsoft.com/office/drawing/2014/main" id="{40766D7A-5204-466B-850F-75E6F0783A0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40" name="TextBox 39">
            <a:extLst>
              <a:ext uri="{FF2B5EF4-FFF2-40B4-BE49-F238E27FC236}">
                <a16:creationId xmlns:a16="http://schemas.microsoft.com/office/drawing/2014/main" id="{DC1E304F-4388-451E-A95C-CDD32A29AF0D}"/>
              </a:ext>
            </a:extLst>
          </p:cNvPr>
          <p:cNvSpPr txBox="1"/>
          <p:nvPr/>
        </p:nvSpPr>
        <p:spPr>
          <a:xfrm>
            <a:off x="4751339" y="5858003"/>
            <a:ext cx="1287532" cy="369332"/>
          </a:xfrm>
          <a:prstGeom prst="rect">
            <a:avLst/>
          </a:prstGeom>
          <a:noFill/>
        </p:spPr>
        <p:txBody>
          <a:bodyPr wrap="none" rtlCol="0" anchor="t">
            <a:spAutoFit/>
          </a:bodyPr>
          <a:lstStyle/>
          <a:p>
            <a:r>
              <a:rPr lang="en-US" altLang="en-US" b="1" dirty="0">
                <a:latin typeface="Helvetica"/>
                <a:cs typeface="Arial"/>
              </a:rPr>
              <a:t>Misc.:</a:t>
            </a:r>
            <a:r>
              <a:rPr lang="en-US" altLang="en-US" b="1" dirty="0">
                <a:solidFill>
                  <a:srgbClr val="82C341"/>
                </a:solidFill>
                <a:latin typeface="Helvetica"/>
                <a:cs typeface="Arial"/>
              </a:rPr>
              <a:t> 200</a:t>
            </a:r>
          </a:p>
        </p:txBody>
      </p:sp>
      <p:sp>
        <p:nvSpPr>
          <p:cNvPr id="41" name="TextBox 40">
            <a:extLst>
              <a:ext uri="{FF2B5EF4-FFF2-40B4-BE49-F238E27FC236}">
                <a16:creationId xmlns:a16="http://schemas.microsoft.com/office/drawing/2014/main" id="{A885A57B-4B2D-48DA-857F-F4EA96F6EAB9}"/>
              </a:ext>
            </a:extLst>
          </p:cNvPr>
          <p:cNvSpPr txBox="1"/>
          <p:nvPr/>
        </p:nvSpPr>
        <p:spPr>
          <a:xfrm>
            <a:off x="6066790" y="5481013"/>
            <a:ext cx="2139175" cy="461665"/>
          </a:xfrm>
          <a:prstGeom prst="rect">
            <a:avLst/>
          </a:prstGeom>
          <a:solidFill>
            <a:schemeClr val="bg1">
              <a:lumMod val="95000"/>
            </a:schemeClr>
          </a:solidFill>
        </p:spPr>
        <p:txBody>
          <a:bodyPr wrap="none" rtlCol="0" anchor="t">
            <a:spAutoFit/>
          </a:bodyPr>
          <a:lstStyle/>
          <a:p>
            <a:r>
              <a:rPr lang="en-US" altLang="en-US" sz="2400" b="1" dirty="0">
                <a:latin typeface="Helvetica"/>
                <a:cs typeface="Arial"/>
              </a:rPr>
              <a:t>TOTAL:</a:t>
            </a:r>
            <a:r>
              <a:rPr lang="en-US" altLang="en-US" sz="2400" b="1" dirty="0">
                <a:solidFill>
                  <a:srgbClr val="82C341"/>
                </a:solidFill>
                <a:latin typeface="Helvetica"/>
                <a:cs typeface="Arial"/>
              </a:rPr>
              <a:t> 4,010</a:t>
            </a:r>
          </a:p>
        </p:txBody>
      </p:sp>
    </p:spTree>
    <p:extLst>
      <p:ext uri="{BB962C8B-B14F-4D97-AF65-F5344CB8AC3E}">
        <p14:creationId xmlns:p14="http://schemas.microsoft.com/office/powerpoint/2010/main" val="977912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ítulo 5"/>
          <p:cNvSpPr txBox="1">
            <a:spLocks/>
          </p:cNvSpPr>
          <p:nvPr/>
        </p:nvSpPr>
        <p:spPr>
          <a:xfrm>
            <a:off x="386684" y="1542037"/>
            <a:ext cx="4027919"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300"/>
              </a:spcAft>
            </a:pPr>
            <a:r>
              <a:rPr lang="en-US" sz="2000" b="1" dirty="0">
                <a:latin typeface="Verdana" panose="020B0604030504040204" pitchFamily="34" charset="0"/>
                <a:ea typeface="Verdana" panose="020B0604030504040204" pitchFamily="34" charset="0"/>
                <a:cs typeface="Verdana" panose="020B0604030504040204" pitchFamily="34" charset="0"/>
              </a:rPr>
              <a:t>Total Metric </a:t>
            </a:r>
            <a:r>
              <a:rPr lang="en-US" sz="2000" b="1" dirty="0" err="1">
                <a:latin typeface="Verdana" panose="020B0604030504040204" pitchFamily="34" charset="0"/>
                <a:ea typeface="Verdana" panose="020B0604030504040204" pitchFamily="34" charset="0"/>
                <a:cs typeface="Verdana" panose="020B0604030504040204" pitchFamily="34" charset="0"/>
              </a:rPr>
              <a:t>Tonnes</a:t>
            </a:r>
            <a:r>
              <a:rPr lang="en-US" sz="2000" b="1" dirty="0">
                <a:latin typeface="Verdana" panose="020B0604030504040204" pitchFamily="34" charset="0"/>
                <a:ea typeface="Verdana" panose="020B0604030504040204" pitchFamily="34" charset="0"/>
                <a:cs typeface="Verdana" panose="020B0604030504040204" pitchFamily="34" charset="0"/>
              </a:rPr>
              <a:t> Diverted</a:t>
            </a:r>
          </a:p>
        </p:txBody>
      </p:sp>
      <p:sp>
        <p:nvSpPr>
          <p:cNvPr id="33" name="Título 5"/>
          <p:cNvSpPr txBox="1">
            <a:spLocks/>
          </p:cNvSpPr>
          <p:nvPr/>
        </p:nvSpPr>
        <p:spPr>
          <a:xfrm>
            <a:off x="345838" y="3463964"/>
            <a:ext cx="4027919"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300"/>
              </a:spcAft>
            </a:pPr>
            <a:r>
              <a:rPr lang="en-US" sz="2000" b="1" dirty="0">
                <a:latin typeface="Verdana" panose="020B0604030504040204" pitchFamily="34" charset="0"/>
                <a:ea typeface="Verdana" panose="020B0604030504040204" pitchFamily="34" charset="0"/>
                <a:cs typeface="Verdana" panose="020B0604030504040204" pitchFamily="34" charset="0"/>
              </a:rPr>
              <a:t>Total Pieces Diverted</a:t>
            </a:r>
          </a:p>
        </p:txBody>
      </p:sp>
      <p:sp>
        <p:nvSpPr>
          <p:cNvPr id="44" name="TextBox 43"/>
          <p:cNvSpPr txBox="1"/>
          <p:nvPr/>
        </p:nvSpPr>
        <p:spPr>
          <a:xfrm>
            <a:off x="5665731" y="5570357"/>
            <a:ext cx="5097870" cy="461665"/>
          </a:xfrm>
          <a:prstGeom prst="rect">
            <a:avLst/>
          </a:prstGeom>
          <a:noFill/>
        </p:spPr>
        <p:txBody>
          <a:bodyPr wrap="none" rtlCol="0">
            <a:spAutoFit/>
          </a:bodyPr>
          <a:lstStyle/>
          <a:p>
            <a:r>
              <a:rPr lang="en-CA" sz="2400" b="1" dirty="0">
                <a:solidFill>
                  <a:srgbClr val="92D050"/>
                </a:solidFill>
                <a:latin typeface="Verdana" panose="020B0604030504040204" pitchFamily="34" charset="0"/>
                <a:ea typeface="Verdana" panose="020B0604030504040204" pitchFamily="34" charset="0"/>
                <a:cs typeface="Verdana" panose="020B0604030504040204" pitchFamily="34" charset="0"/>
              </a:rPr>
              <a:t>92.12% </a:t>
            </a:r>
            <a:r>
              <a:rPr lang="en-CA" sz="2400" b="1" dirty="0">
                <a:latin typeface="Verdana" panose="020B0604030504040204" pitchFamily="34" charset="0"/>
                <a:ea typeface="Verdana" panose="020B0604030504040204" pitchFamily="34" charset="0"/>
                <a:cs typeface="Verdana" panose="020B0604030504040204" pitchFamily="34" charset="0"/>
              </a:rPr>
              <a:t>True Diversion Rate</a:t>
            </a:r>
          </a:p>
        </p:txBody>
      </p:sp>
      <p:sp>
        <p:nvSpPr>
          <p:cNvPr id="15" name="Rectangle 14">
            <a:extLst>
              <a:ext uri="{FF2B5EF4-FFF2-40B4-BE49-F238E27FC236}">
                <a16:creationId xmlns:a16="http://schemas.microsoft.com/office/drawing/2014/main" id="{D846C1B4-E2DB-4CA5-B8C4-0B3F63759811}"/>
              </a:ext>
            </a:extLst>
          </p:cNvPr>
          <p:cNvSpPr/>
          <p:nvPr/>
        </p:nvSpPr>
        <p:spPr>
          <a:xfrm>
            <a:off x="298452" y="2599364"/>
            <a:ext cx="3521481" cy="757130"/>
          </a:xfrm>
          <a:prstGeom prst="rect">
            <a:avLst/>
          </a:prstGeom>
        </p:spPr>
        <p:txBody>
          <a:bodyPr wrap="square">
            <a:spAutoFit/>
          </a:bodyPr>
          <a:lstStyle/>
          <a:p>
            <a:pPr>
              <a:lnSpc>
                <a:spcPct val="90000"/>
              </a:lnSpc>
              <a:spcAft>
                <a:spcPts val="300"/>
              </a:spcAft>
            </a:pPr>
            <a:r>
              <a:rPr lang="en-US" sz="4800" dirty="0">
                <a:solidFill>
                  <a:srgbClr val="92D050"/>
                </a:solidFill>
                <a:latin typeface="Verdana" panose="020B0604030504040204" pitchFamily="34" charset="0"/>
                <a:ea typeface="Verdana" panose="020B0604030504040204" pitchFamily="34" charset="0"/>
                <a:cs typeface="Verdana" panose="020B0604030504040204" pitchFamily="34" charset="0"/>
              </a:rPr>
              <a:t>316.83</a:t>
            </a:r>
          </a:p>
        </p:txBody>
      </p:sp>
      <p:sp>
        <p:nvSpPr>
          <p:cNvPr id="20" name="Rectangle 19">
            <a:extLst>
              <a:ext uri="{FF2B5EF4-FFF2-40B4-BE49-F238E27FC236}">
                <a16:creationId xmlns:a16="http://schemas.microsoft.com/office/drawing/2014/main" id="{2924A040-1083-4D6F-B140-A98AADE0A6E2}"/>
              </a:ext>
            </a:extLst>
          </p:cNvPr>
          <p:cNvSpPr/>
          <p:nvPr/>
        </p:nvSpPr>
        <p:spPr>
          <a:xfrm>
            <a:off x="345522" y="4607726"/>
            <a:ext cx="4994641" cy="757130"/>
          </a:xfrm>
          <a:prstGeom prst="rect">
            <a:avLst/>
          </a:prstGeom>
        </p:spPr>
        <p:txBody>
          <a:bodyPr wrap="square" anchor="t">
            <a:spAutoFit/>
          </a:bodyPr>
          <a:lstStyle/>
          <a:p>
            <a:pPr>
              <a:lnSpc>
                <a:spcPct val="90000"/>
              </a:lnSpc>
              <a:spcAft>
                <a:spcPts val="300"/>
              </a:spcAft>
            </a:pPr>
            <a:r>
              <a:rPr lang="en-US" sz="4800" dirty="0">
                <a:solidFill>
                  <a:srgbClr val="92D050"/>
                </a:solidFill>
                <a:latin typeface="Verdana"/>
                <a:ea typeface="Verdana"/>
                <a:cs typeface="Verdana"/>
              </a:rPr>
              <a:t>4,010</a:t>
            </a:r>
            <a:endParaRPr lang="en-US" sz="4800" dirty="0">
              <a:solidFill>
                <a:srgbClr val="92D050"/>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Título 5">
            <a:extLst>
              <a:ext uri="{FF2B5EF4-FFF2-40B4-BE49-F238E27FC236}">
                <a16:creationId xmlns:a16="http://schemas.microsoft.com/office/drawing/2014/main" id="{D634DC33-0FA8-4861-96F9-FE6A4696D403}"/>
              </a:ext>
            </a:extLst>
          </p:cNvPr>
          <p:cNvSpPr txBox="1">
            <a:spLocks/>
          </p:cNvSpPr>
          <p:nvPr/>
        </p:nvSpPr>
        <p:spPr>
          <a:xfrm>
            <a:off x="199946" y="-25822"/>
            <a:ext cx="11397957"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a:t>
            </a:r>
          </a:p>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Overview, January 2019</a:t>
            </a:r>
            <a:endParaRPr lang="en-US" sz="4000" b="1" dirty="0">
              <a:solidFill>
                <a:schemeClr val="bg1"/>
              </a:solidFill>
              <a:latin typeface="Helvetica" panose="020B0604020202020204" pitchFamily="34" charset="0"/>
              <a:cs typeface="Helvetica" panose="020B0604020202020204" pitchFamily="34" charset="0"/>
            </a:endParaRPr>
          </a:p>
          <a:p>
            <a:pPr algn="l">
              <a:lnSpc>
                <a:spcPct val="90000"/>
              </a:lnSpc>
            </a:pPr>
            <a:endParaRPr lang="en-US" sz="3200" b="1" dirty="0">
              <a:solidFill>
                <a:schemeClr val="bg1"/>
              </a:solidFill>
              <a:latin typeface="Helvetica" panose="020B0604020202020204" pitchFamily="34" charset="0"/>
              <a:ea typeface="+mn-ea"/>
              <a:cs typeface="Helvetica" panose="020B0604020202020204" pitchFamily="34" charset="0"/>
            </a:endParaRPr>
          </a:p>
        </p:txBody>
      </p:sp>
      <p:pic>
        <p:nvPicPr>
          <p:cNvPr id="22" name="Picture 21">
            <a:extLst>
              <a:ext uri="{FF2B5EF4-FFF2-40B4-BE49-F238E27FC236}">
                <a16:creationId xmlns:a16="http://schemas.microsoft.com/office/drawing/2014/main" id="{93EF1481-6E08-48EA-8437-1A16FC1E9426}"/>
              </a:ext>
            </a:extLst>
          </p:cNvPr>
          <p:cNvPicPr>
            <a:picLocks noChangeAspect="1"/>
          </p:cNvPicPr>
          <p:nvPr/>
        </p:nvPicPr>
        <p:blipFill>
          <a:blip r:embed="rId2"/>
          <a:stretch>
            <a:fillRect/>
          </a:stretch>
        </p:blipFill>
        <p:spPr>
          <a:xfrm>
            <a:off x="4155895" y="4641435"/>
            <a:ext cx="1123100" cy="1272848"/>
          </a:xfrm>
          <a:prstGeom prst="rect">
            <a:avLst/>
          </a:prstGeom>
        </p:spPr>
      </p:pic>
      <p:graphicFrame>
        <p:nvGraphicFramePr>
          <p:cNvPr id="12" name="Chart 11">
            <a:extLst>
              <a:ext uri="{FF2B5EF4-FFF2-40B4-BE49-F238E27FC236}">
                <a16:creationId xmlns:a16="http://schemas.microsoft.com/office/drawing/2014/main" id="{6551AABB-836A-4F3F-8026-3CFB6A488687}"/>
              </a:ext>
            </a:extLst>
          </p:cNvPr>
          <p:cNvGraphicFramePr>
            <a:graphicFrameLocks/>
          </p:cNvGraphicFramePr>
          <p:nvPr>
            <p:extLst>
              <p:ext uri="{D42A27DB-BD31-4B8C-83A1-F6EECF244321}">
                <p14:modId xmlns:p14="http://schemas.microsoft.com/office/powerpoint/2010/main" val="3837979626"/>
              </p:ext>
            </p:extLst>
          </p:nvPr>
        </p:nvGraphicFramePr>
        <p:xfrm>
          <a:off x="4193530" y="1056810"/>
          <a:ext cx="7539711" cy="4368519"/>
        </p:xfrm>
        <a:graphic>
          <a:graphicData uri="http://schemas.openxmlformats.org/drawingml/2006/chart">
            <c:chart xmlns:c="http://schemas.openxmlformats.org/drawingml/2006/chart" xmlns:r="http://schemas.openxmlformats.org/officeDocument/2006/relationships" r:id="rId3"/>
          </a:graphicData>
        </a:graphic>
      </p:graphicFrame>
      <p:cxnSp>
        <p:nvCxnSpPr>
          <p:cNvPr id="2" name="Straight Connector 1">
            <a:extLst>
              <a:ext uri="{FF2B5EF4-FFF2-40B4-BE49-F238E27FC236}">
                <a16:creationId xmlns:a16="http://schemas.microsoft.com/office/drawing/2014/main" id="{086F7B6F-53D8-4FFD-826E-A42EF8510DAB}"/>
              </a:ext>
            </a:extLst>
          </p:cNvPr>
          <p:cNvCxnSpPr>
            <a:cxnSpLocks/>
          </p:cNvCxnSpPr>
          <p:nvPr/>
        </p:nvCxnSpPr>
        <p:spPr>
          <a:xfrm>
            <a:off x="-10186" y="2279800"/>
            <a:ext cx="3918515" cy="8021"/>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48205AE-601D-41B9-8E2D-375CC305DCC4}"/>
              </a:ext>
            </a:extLst>
          </p:cNvPr>
          <p:cNvCxnSpPr>
            <a:cxnSpLocks/>
          </p:cNvCxnSpPr>
          <p:nvPr/>
        </p:nvCxnSpPr>
        <p:spPr>
          <a:xfrm>
            <a:off x="294612" y="4244958"/>
            <a:ext cx="3557569" cy="0"/>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30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78483445"/>
              </p:ext>
            </p:extLst>
          </p:nvPr>
        </p:nvGraphicFramePr>
        <p:xfrm>
          <a:off x="426142" y="3128796"/>
          <a:ext cx="11432028" cy="2254636"/>
        </p:xfrm>
        <a:graphic>
          <a:graphicData uri="http://schemas.openxmlformats.org/drawingml/2006/table">
            <a:tbl>
              <a:tblPr>
                <a:tableStyleId>{2D5ABB26-0587-4C30-8999-92F81FD0307C}</a:tableStyleId>
              </a:tblPr>
              <a:tblGrid>
                <a:gridCol w="1905338">
                  <a:extLst>
                    <a:ext uri="{9D8B030D-6E8A-4147-A177-3AD203B41FA5}">
                      <a16:colId xmlns:a16="http://schemas.microsoft.com/office/drawing/2014/main" val="399278782"/>
                    </a:ext>
                  </a:extLst>
                </a:gridCol>
                <a:gridCol w="1905338">
                  <a:extLst>
                    <a:ext uri="{9D8B030D-6E8A-4147-A177-3AD203B41FA5}">
                      <a16:colId xmlns:a16="http://schemas.microsoft.com/office/drawing/2014/main" val="1249312446"/>
                    </a:ext>
                  </a:extLst>
                </a:gridCol>
                <a:gridCol w="1905338">
                  <a:extLst>
                    <a:ext uri="{9D8B030D-6E8A-4147-A177-3AD203B41FA5}">
                      <a16:colId xmlns:a16="http://schemas.microsoft.com/office/drawing/2014/main" val="1086798061"/>
                    </a:ext>
                  </a:extLst>
                </a:gridCol>
                <a:gridCol w="1905338">
                  <a:extLst>
                    <a:ext uri="{9D8B030D-6E8A-4147-A177-3AD203B41FA5}">
                      <a16:colId xmlns:a16="http://schemas.microsoft.com/office/drawing/2014/main" val="2119785983"/>
                    </a:ext>
                  </a:extLst>
                </a:gridCol>
                <a:gridCol w="1905338">
                  <a:extLst>
                    <a:ext uri="{9D8B030D-6E8A-4147-A177-3AD203B41FA5}">
                      <a16:colId xmlns:a16="http://schemas.microsoft.com/office/drawing/2014/main" val="3244335549"/>
                    </a:ext>
                  </a:extLst>
                </a:gridCol>
                <a:gridCol w="1905338">
                  <a:extLst>
                    <a:ext uri="{9D8B030D-6E8A-4147-A177-3AD203B41FA5}">
                      <a16:colId xmlns:a16="http://schemas.microsoft.com/office/drawing/2014/main" val="3859372903"/>
                    </a:ext>
                  </a:extLst>
                </a:gridCol>
              </a:tblGrid>
              <a:tr h="1534912">
                <a:tc>
                  <a:txBody>
                    <a:bodyPr/>
                    <a:lstStyle/>
                    <a:p>
                      <a:pPr algn="ctr" fontAlgn="b"/>
                      <a:r>
                        <a:rPr lang="en-GB" sz="1800" b="1" u="none" strike="noStrike" dirty="0">
                          <a:solidFill>
                            <a:schemeClr val="bg1"/>
                          </a:solidFill>
                          <a:effectLst/>
                          <a:latin typeface="Verdana" panose="020B0604030504040204" pitchFamily="34" charset="0"/>
                          <a:ea typeface="Verdana" panose="020B0604030504040204" pitchFamily="34" charset="0"/>
                        </a:rPr>
                        <a:t>Tonnes of Co2E</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u="none" strike="noStrike" dirty="0">
                          <a:solidFill>
                            <a:schemeClr val="bg1"/>
                          </a:solidFill>
                          <a:effectLst/>
                          <a:latin typeface="Verdana" panose="020B0604030504040204" pitchFamily="34" charset="0"/>
                          <a:ea typeface="Verdana" panose="020B0604030504040204" pitchFamily="34" charset="0"/>
                        </a:rPr>
                        <a:t>Passenger vehicles</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u="none" strike="noStrike" dirty="0">
                          <a:solidFill>
                            <a:schemeClr val="bg1"/>
                          </a:solidFill>
                          <a:effectLst/>
                          <a:latin typeface="Verdana" panose="020B0604030504040204" pitchFamily="34" charset="0"/>
                          <a:ea typeface="Verdana" panose="020B0604030504040204" pitchFamily="34" charset="0"/>
                        </a:rPr>
                        <a:t>Miles/year driven by an average passenger vehicle</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u="none" strike="noStrike" dirty="0">
                          <a:solidFill>
                            <a:schemeClr val="bg1"/>
                          </a:solidFill>
                          <a:effectLst/>
                          <a:latin typeface="Verdana" panose="020B0604030504040204" pitchFamily="34" charset="0"/>
                          <a:ea typeface="Verdana" panose="020B0604030504040204" pitchFamily="34" charset="0"/>
                        </a:rPr>
                        <a:t>KM driven by an average passenger vehicle</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u="none" strike="noStrike" dirty="0">
                          <a:solidFill>
                            <a:schemeClr val="bg1"/>
                          </a:solidFill>
                          <a:effectLst/>
                          <a:latin typeface="Verdana"/>
                          <a:ea typeface="Verdana"/>
                        </a:rPr>
                        <a:t>Tonnes of waste NOT sent to the landfill</a:t>
                      </a:r>
                      <a:endParaRPr lang="en-GB" sz="1800" b="1" i="0" u="none" strike="noStrike" dirty="0">
                        <a:solidFill>
                          <a:schemeClr val="bg1"/>
                        </a:solidFill>
                        <a:effectLst/>
                        <a:latin typeface="Verdana"/>
                        <a:ea typeface="Verdana"/>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u="none" strike="noStrike" dirty="0">
                          <a:solidFill>
                            <a:schemeClr val="bg1"/>
                          </a:solidFill>
                          <a:effectLst/>
                          <a:latin typeface="Verdana" panose="020B0604030504040204" pitchFamily="34" charset="0"/>
                          <a:ea typeface="Verdana" panose="020B0604030504040204" pitchFamily="34" charset="0"/>
                        </a:rPr>
                        <a:t>Garbage trucks of waste recycled instead of landfilled</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4094659586"/>
                  </a:ext>
                </a:extLst>
              </a:tr>
              <a:tr h="599191">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118134"/>
                  </a:ext>
                </a:extLst>
              </a:tr>
            </a:tbl>
          </a:graphicData>
        </a:graphic>
      </p:graphicFrame>
      <p:pic>
        <p:nvPicPr>
          <p:cNvPr id="12" name="Picture 11" descr="http://www.epa.gov/cleanenergy/energy-resources/calculator_resources/seedlings.gif">
            <a:extLst>
              <a:ext uri="{FF2B5EF4-FFF2-40B4-BE49-F238E27FC236}">
                <a16:creationId xmlns:a16="http://schemas.microsoft.com/office/drawing/2014/main" id="{00000000-0008-0000-0200-0000180000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1688549" y="6184107"/>
            <a:ext cx="842472" cy="9604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epa.gov/cleanenergy/energy-resources/calculator_resources/pineforests.gif">
            <a:extLst>
              <a:ext uri="{FF2B5EF4-FFF2-40B4-BE49-F238E27FC236}">
                <a16:creationId xmlns:a16="http://schemas.microsoft.com/office/drawing/2014/main" id="{00000000-0008-0000-0200-000019000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3233187" y="6184107"/>
            <a:ext cx="1077085" cy="95091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8D364A8-BD37-4995-B623-866594A8F5A9}"/>
              </a:ext>
            </a:extLst>
          </p:cNvPr>
          <p:cNvSpPr/>
          <p:nvPr/>
        </p:nvSpPr>
        <p:spPr>
          <a:xfrm>
            <a:off x="321082" y="0"/>
            <a:ext cx="11642147"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Environmental.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a:t>
            </a:r>
          </a:p>
        </p:txBody>
      </p:sp>
      <p:pic>
        <p:nvPicPr>
          <p:cNvPr id="27" name="Picture 26">
            <a:extLst>
              <a:ext uri="{FF2B5EF4-FFF2-40B4-BE49-F238E27FC236}">
                <a16:creationId xmlns:a16="http://schemas.microsoft.com/office/drawing/2014/main" id="{6FD6B907-C7B6-144B-8C23-DC21F41A93A1}"/>
              </a:ext>
            </a:extLst>
          </p:cNvPr>
          <p:cNvPicPr>
            <a:picLocks noChangeAspect="1"/>
          </p:cNvPicPr>
          <p:nvPr/>
        </p:nvPicPr>
        <p:blipFill>
          <a:blip r:embed="rId7"/>
          <a:stretch>
            <a:fillRect/>
          </a:stretch>
        </p:blipFill>
        <p:spPr>
          <a:xfrm>
            <a:off x="10433547" y="1801379"/>
            <a:ext cx="1338392" cy="961969"/>
          </a:xfrm>
          <a:prstGeom prst="rect">
            <a:avLst/>
          </a:prstGeom>
        </p:spPr>
      </p:pic>
      <p:pic>
        <p:nvPicPr>
          <p:cNvPr id="28" name="Picture 27">
            <a:extLst>
              <a:ext uri="{FF2B5EF4-FFF2-40B4-BE49-F238E27FC236}">
                <a16:creationId xmlns:a16="http://schemas.microsoft.com/office/drawing/2014/main" id="{6EA62C46-D601-9249-A31E-A414C356B6F9}"/>
              </a:ext>
            </a:extLst>
          </p:cNvPr>
          <p:cNvPicPr>
            <a:picLocks noChangeAspect="1"/>
          </p:cNvPicPr>
          <p:nvPr/>
        </p:nvPicPr>
        <p:blipFill>
          <a:blip r:embed="rId8"/>
          <a:stretch>
            <a:fillRect/>
          </a:stretch>
        </p:blipFill>
        <p:spPr>
          <a:xfrm>
            <a:off x="8515445" y="1773809"/>
            <a:ext cx="1402438" cy="1008002"/>
          </a:xfrm>
          <a:prstGeom prst="rect">
            <a:avLst/>
          </a:prstGeom>
        </p:spPr>
      </p:pic>
      <p:pic>
        <p:nvPicPr>
          <p:cNvPr id="31" name="Picture 30">
            <a:extLst>
              <a:ext uri="{FF2B5EF4-FFF2-40B4-BE49-F238E27FC236}">
                <a16:creationId xmlns:a16="http://schemas.microsoft.com/office/drawing/2014/main" id="{AB66F095-05E3-E54E-9A0C-7BD3259ABA28}"/>
              </a:ext>
            </a:extLst>
          </p:cNvPr>
          <p:cNvPicPr>
            <a:picLocks noChangeAspect="1"/>
          </p:cNvPicPr>
          <p:nvPr/>
        </p:nvPicPr>
        <p:blipFill>
          <a:blip r:embed="rId9"/>
          <a:stretch>
            <a:fillRect/>
          </a:stretch>
        </p:blipFill>
        <p:spPr>
          <a:xfrm>
            <a:off x="6522933" y="1815219"/>
            <a:ext cx="1673170" cy="948130"/>
          </a:xfrm>
          <a:prstGeom prst="rect">
            <a:avLst/>
          </a:prstGeom>
        </p:spPr>
      </p:pic>
      <p:pic>
        <p:nvPicPr>
          <p:cNvPr id="32" name="Picture 31">
            <a:extLst>
              <a:ext uri="{FF2B5EF4-FFF2-40B4-BE49-F238E27FC236}">
                <a16:creationId xmlns:a16="http://schemas.microsoft.com/office/drawing/2014/main" id="{D087F8E5-B738-1A4D-BE9D-4446076AF81C}"/>
              </a:ext>
            </a:extLst>
          </p:cNvPr>
          <p:cNvPicPr>
            <a:picLocks noChangeAspect="1"/>
          </p:cNvPicPr>
          <p:nvPr/>
        </p:nvPicPr>
        <p:blipFill>
          <a:blip r:embed="rId9"/>
          <a:stretch>
            <a:fillRect/>
          </a:stretch>
        </p:blipFill>
        <p:spPr>
          <a:xfrm>
            <a:off x="4515100" y="1841702"/>
            <a:ext cx="1673170" cy="948130"/>
          </a:xfrm>
          <a:prstGeom prst="rect">
            <a:avLst/>
          </a:prstGeom>
        </p:spPr>
      </p:pic>
      <p:pic>
        <p:nvPicPr>
          <p:cNvPr id="33" name="Picture 32">
            <a:extLst>
              <a:ext uri="{FF2B5EF4-FFF2-40B4-BE49-F238E27FC236}">
                <a16:creationId xmlns:a16="http://schemas.microsoft.com/office/drawing/2014/main" id="{3FCAA68E-5039-564A-A99A-8845E634B755}"/>
              </a:ext>
            </a:extLst>
          </p:cNvPr>
          <p:cNvPicPr>
            <a:picLocks noChangeAspect="1"/>
          </p:cNvPicPr>
          <p:nvPr/>
        </p:nvPicPr>
        <p:blipFill>
          <a:blip r:embed="rId9"/>
          <a:stretch>
            <a:fillRect/>
          </a:stretch>
        </p:blipFill>
        <p:spPr>
          <a:xfrm>
            <a:off x="2454603" y="1841702"/>
            <a:ext cx="1673170" cy="948130"/>
          </a:xfrm>
          <a:prstGeom prst="rect">
            <a:avLst/>
          </a:prstGeom>
        </p:spPr>
      </p:pic>
      <p:pic>
        <p:nvPicPr>
          <p:cNvPr id="2" name="Picture 1" descr="A close up of a logo&#10;&#10;Description generated with very high confidence">
            <a:extLst>
              <a:ext uri="{FF2B5EF4-FFF2-40B4-BE49-F238E27FC236}">
                <a16:creationId xmlns:a16="http://schemas.microsoft.com/office/drawing/2014/main" id="{F6EF100C-7368-44DF-B87E-8E889BA2CC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833" y="1701681"/>
            <a:ext cx="1244585" cy="1150403"/>
          </a:xfrm>
          <a:prstGeom prst="rect">
            <a:avLst/>
          </a:prstGeom>
        </p:spPr>
      </p:pic>
      <p:cxnSp>
        <p:nvCxnSpPr>
          <p:cNvPr id="4" name="Straight Connector 3">
            <a:extLst>
              <a:ext uri="{FF2B5EF4-FFF2-40B4-BE49-F238E27FC236}">
                <a16:creationId xmlns:a16="http://schemas.microsoft.com/office/drawing/2014/main" id="{E8C72882-CE8D-4288-84C5-3EDE2FE4ABCE}"/>
              </a:ext>
            </a:extLst>
          </p:cNvPr>
          <p:cNvCxnSpPr>
            <a:cxnSpLocks/>
          </p:cNvCxnSpPr>
          <p:nvPr/>
        </p:nvCxnSpPr>
        <p:spPr>
          <a:xfrm>
            <a:off x="406908" y="5464158"/>
            <a:ext cx="11554557"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7F6B9D39-D49A-4FBA-B632-D98EA97F3B20}"/>
              </a:ext>
            </a:extLst>
          </p:cNvPr>
          <p:cNvGraphicFramePr>
            <a:graphicFrameLocks noGrp="1"/>
          </p:cNvGraphicFramePr>
          <p:nvPr>
            <p:extLst>
              <p:ext uri="{D42A27DB-BD31-4B8C-83A1-F6EECF244321}">
                <p14:modId xmlns:p14="http://schemas.microsoft.com/office/powerpoint/2010/main" val="3620582382"/>
              </p:ext>
            </p:extLst>
          </p:nvPr>
        </p:nvGraphicFramePr>
        <p:xfrm>
          <a:off x="473242" y="4938563"/>
          <a:ext cx="11396868" cy="335280"/>
        </p:xfrm>
        <a:graphic>
          <a:graphicData uri="http://schemas.openxmlformats.org/drawingml/2006/table">
            <a:tbl>
              <a:tblPr firstRow="1" bandRow="1">
                <a:tableStyleId>{2D5ABB26-0587-4C30-8999-92F81FD0307C}</a:tableStyleId>
              </a:tblPr>
              <a:tblGrid>
                <a:gridCol w="1899478">
                  <a:extLst>
                    <a:ext uri="{9D8B030D-6E8A-4147-A177-3AD203B41FA5}">
                      <a16:colId xmlns:a16="http://schemas.microsoft.com/office/drawing/2014/main" val="2479574262"/>
                    </a:ext>
                  </a:extLst>
                </a:gridCol>
                <a:gridCol w="1899478">
                  <a:extLst>
                    <a:ext uri="{9D8B030D-6E8A-4147-A177-3AD203B41FA5}">
                      <a16:colId xmlns:a16="http://schemas.microsoft.com/office/drawing/2014/main" val="1596110764"/>
                    </a:ext>
                  </a:extLst>
                </a:gridCol>
                <a:gridCol w="1899478">
                  <a:extLst>
                    <a:ext uri="{9D8B030D-6E8A-4147-A177-3AD203B41FA5}">
                      <a16:colId xmlns:a16="http://schemas.microsoft.com/office/drawing/2014/main" val="1874029866"/>
                    </a:ext>
                  </a:extLst>
                </a:gridCol>
                <a:gridCol w="1899478">
                  <a:extLst>
                    <a:ext uri="{9D8B030D-6E8A-4147-A177-3AD203B41FA5}">
                      <a16:colId xmlns:a16="http://schemas.microsoft.com/office/drawing/2014/main" val="2986501845"/>
                    </a:ext>
                  </a:extLst>
                </a:gridCol>
                <a:gridCol w="1899478">
                  <a:extLst>
                    <a:ext uri="{9D8B030D-6E8A-4147-A177-3AD203B41FA5}">
                      <a16:colId xmlns:a16="http://schemas.microsoft.com/office/drawing/2014/main" val="1903824786"/>
                    </a:ext>
                  </a:extLst>
                </a:gridCol>
                <a:gridCol w="1899478">
                  <a:extLst>
                    <a:ext uri="{9D8B030D-6E8A-4147-A177-3AD203B41FA5}">
                      <a16:colId xmlns:a16="http://schemas.microsoft.com/office/drawing/2014/main" val="3179066999"/>
                    </a:ext>
                  </a:extLst>
                </a:gridCol>
              </a:tblGrid>
              <a:tr h="0">
                <a:tc>
                  <a:txBody>
                    <a:bodyPr/>
                    <a:lstStyle/>
                    <a:p>
                      <a:pPr algn="ctr"/>
                      <a:r>
                        <a:rPr lang="en-US" sz="1600" b="1" dirty="0">
                          <a:latin typeface="Verdana"/>
                        </a:rPr>
                        <a:t>884.99 </a:t>
                      </a:r>
                    </a:p>
                  </a:txBody>
                  <a:tcPr anchor="ctr">
                    <a:solidFill>
                      <a:schemeClr val="bg1">
                        <a:lumMod val="95000"/>
                      </a:schemeClr>
                    </a:solidFill>
                  </a:tcPr>
                </a:tc>
                <a:tc>
                  <a:txBody>
                    <a:bodyPr/>
                    <a:lstStyle/>
                    <a:p>
                      <a:pPr algn="ctr"/>
                      <a:r>
                        <a:rPr lang="en-US" sz="1600" b="1" dirty="0">
                          <a:latin typeface="Verdana"/>
                        </a:rPr>
                        <a:t>186.73 </a:t>
                      </a:r>
                    </a:p>
                  </a:txBody>
                  <a:tcPr anchor="ctr">
                    <a:solidFill>
                      <a:schemeClr val="bg1">
                        <a:lumMod val="95000"/>
                      </a:schemeClr>
                    </a:solidFill>
                  </a:tcPr>
                </a:tc>
                <a:tc>
                  <a:txBody>
                    <a:bodyPr/>
                    <a:lstStyle/>
                    <a:p>
                      <a:pPr algn="ctr"/>
                      <a:r>
                        <a:rPr lang="en-US" sz="1600" b="1" dirty="0">
                          <a:latin typeface="Verdana"/>
                        </a:rPr>
                        <a:t>2,107,182.83 </a:t>
                      </a:r>
                    </a:p>
                  </a:txBody>
                  <a:tcPr anchor="ctr">
                    <a:solidFill>
                      <a:schemeClr val="bg1">
                        <a:lumMod val="95000"/>
                      </a:schemeClr>
                    </a:solidFill>
                  </a:tcPr>
                </a:tc>
                <a:tc>
                  <a:txBody>
                    <a:bodyPr/>
                    <a:lstStyle/>
                    <a:p>
                      <a:pPr algn="ctr"/>
                      <a:r>
                        <a:rPr lang="en-US" sz="1600" b="1" dirty="0">
                          <a:latin typeface="Verdana"/>
                        </a:rPr>
                        <a:t>3,391,165.96 </a:t>
                      </a:r>
                    </a:p>
                  </a:txBody>
                  <a:tcPr anchor="ctr">
                    <a:solidFill>
                      <a:schemeClr val="bg1">
                        <a:lumMod val="95000"/>
                      </a:schemeClr>
                    </a:solidFill>
                  </a:tcPr>
                </a:tc>
                <a:tc>
                  <a:txBody>
                    <a:bodyPr/>
                    <a:lstStyle/>
                    <a:p>
                      <a:pPr algn="ctr"/>
                      <a:r>
                        <a:rPr lang="en-US" sz="1600" b="1" dirty="0">
                          <a:latin typeface="Verdana"/>
                        </a:rPr>
                        <a:t>316.83 </a:t>
                      </a:r>
                    </a:p>
                  </a:txBody>
                  <a:tcPr anchor="ctr">
                    <a:solidFill>
                      <a:schemeClr val="bg1">
                        <a:lumMod val="95000"/>
                      </a:schemeClr>
                    </a:solidFill>
                  </a:tcPr>
                </a:tc>
                <a:tc>
                  <a:txBody>
                    <a:bodyPr/>
                    <a:lstStyle/>
                    <a:p>
                      <a:pPr algn="ctr"/>
                      <a:r>
                        <a:rPr lang="en-US" sz="1600" b="1" dirty="0">
                          <a:latin typeface="Verdana"/>
                        </a:rPr>
                        <a:t>45.13 </a:t>
                      </a:r>
                    </a:p>
                  </a:txBody>
                  <a:tcPr anchor="ctr">
                    <a:solidFill>
                      <a:schemeClr val="bg1">
                        <a:lumMod val="95000"/>
                      </a:schemeClr>
                    </a:solidFill>
                  </a:tcPr>
                </a:tc>
                <a:extLst>
                  <a:ext uri="{0D108BD9-81ED-4DB2-BD59-A6C34878D82A}">
                    <a16:rowId xmlns:a16="http://schemas.microsoft.com/office/drawing/2014/main" val="4082773792"/>
                  </a:ext>
                </a:extLst>
              </a:tr>
            </a:tbl>
          </a:graphicData>
        </a:graphic>
      </p:graphicFrame>
    </p:spTree>
    <p:extLst>
      <p:ext uri="{BB962C8B-B14F-4D97-AF65-F5344CB8AC3E}">
        <p14:creationId xmlns:p14="http://schemas.microsoft.com/office/powerpoint/2010/main" val="3424557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993523128"/>
              </p:ext>
            </p:extLst>
          </p:nvPr>
        </p:nvGraphicFramePr>
        <p:xfrm>
          <a:off x="531201" y="3414989"/>
          <a:ext cx="11432028" cy="2356485"/>
        </p:xfrm>
        <a:graphic>
          <a:graphicData uri="http://schemas.openxmlformats.org/drawingml/2006/table">
            <a:tbl>
              <a:tblPr>
                <a:tableStyleId>{2D5ABB26-0587-4C30-8999-92F81FD0307C}</a:tableStyleId>
              </a:tblPr>
              <a:tblGrid>
                <a:gridCol w="1905338">
                  <a:extLst>
                    <a:ext uri="{9D8B030D-6E8A-4147-A177-3AD203B41FA5}">
                      <a16:colId xmlns:a16="http://schemas.microsoft.com/office/drawing/2014/main" val="2111785895"/>
                    </a:ext>
                  </a:extLst>
                </a:gridCol>
                <a:gridCol w="1905338">
                  <a:extLst>
                    <a:ext uri="{9D8B030D-6E8A-4147-A177-3AD203B41FA5}">
                      <a16:colId xmlns:a16="http://schemas.microsoft.com/office/drawing/2014/main" val="1916812167"/>
                    </a:ext>
                  </a:extLst>
                </a:gridCol>
                <a:gridCol w="1905338">
                  <a:extLst>
                    <a:ext uri="{9D8B030D-6E8A-4147-A177-3AD203B41FA5}">
                      <a16:colId xmlns:a16="http://schemas.microsoft.com/office/drawing/2014/main" val="4181591443"/>
                    </a:ext>
                  </a:extLst>
                </a:gridCol>
                <a:gridCol w="1905338">
                  <a:extLst>
                    <a:ext uri="{9D8B030D-6E8A-4147-A177-3AD203B41FA5}">
                      <a16:colId xmlns:a16="http://schemas.microsoft.com/office/drawing/2014/main" val="2691373006"/>
                    </a:ext>
                  </a:extLst>
                </a:gridCol>
                <a:gridCol w="1905338">
                  <a:extLst>
                    <a:ext uri="{9D8B030D-6E8A-4147-A177-3AD203B41FA5}">
                      <a16:colId xmlns:a16="http://schemas.microsoft.com/office/drawing/2014/main" val="277610724"/>
                    </a:ext>
                  </a:extLst>
                </a:gridCol>
                <a:gridCol w="1905338">
                  <a:extLst>
                    <a:ext uri="{9D8B030D-6E8A-4147-A177-3AD203B41FA5}">
                      <a16:colId xmlns:a16="http://schemas.microsoft.com/office/drawing/2014/main" val="117066653"/>
                    </a:ext>
                  </a:extLst>
                </a:gridCol>
              </a:tblGrid>
              <a:tr h="1706880">
                <a:tc>
                  <a:txBody>
                    <a:bodyPr/>
                    <a:lstStyle/>
                    <a:p>
                      <a:pPr algn="l" fontAlgn="b"/>
                      <a:r>
                        <a:rPr lang="en-GB" sz="1800" b="1" u="none" strike="noStrike" dirty="0">
                          <a:solidFill>
                            <a:schemeClr val="bg1"/>
                          </a:solidFill>
                          <a:effectLst/>
                          <a:latin typeface="Verdana" panose="020B0604030504040204" pitchFamily="34" charset="0"/>
                          <a:ea typeface="Verdana" panose="020B0604030504040204" pitchFamily="34" charset="0"/>
                        </a:rPr>
                        <a:t>Potential Carbon Credits Earned</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l" fontAlgn="b"/>
                      <a:r>
                        <a:rPr lang="en-GB" sz="1800" b="1" u="none" strike="noStrike" dirty="0">
                          <a:solidFill>
                            <a:schemeClr val="bg1"/>
                          </a:solidFill>
                          <a:effectLst/>
                          <a:latin typeface="Verdana" panose="020B0604030504040204" pitchFamily="34" charset="0"/>
                          <a:ea typeface="Verdana" panose="020B0604030504040204" pitchFamily="34" charset="0"/>
                        </a:rPr>
                        <a:t>Potential Carbon Credit value</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l" fontAlgn="b"/>
                      <a:r>
                        <a:rPr lang="en-GB" sz="1800" b="1" u="none" strike="noStrike" dirty="0">
                          <a:solidFill>
                            <a:schemeClr val="bg1"/>
                          </a:solidFill>
                          <a:effectLst/>
                          <a:latin typeface="Verdana" panose="020B0604030504040204" pitchFamily="34" charset="0"/>
                          <a:ea typeface="Verdana" panose="020B0604030504040204" pitchFamily="34" charset="0"/>
                        </a:rPr>
                        <a:t>Tree seedlings grown for 10 years</a:t>
                      </a:r>
                      <a:endParaRPr lang="en-GB" sz="11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l" fontAlgn="b"/>
                      <a:r>
                        <a:rPr lang="en-GB" sz="1800" b="1" u="none" strike="noStrike" dirty="0">
                          <a:solidFill>
                            <a:schemeClr val="bg1"/>
                          </a:solidFill>
                          <a:effectLst/>
                          <a:latin typeface="Verdana" panose="020B0604030504040204" pitchFamily="34" charset="0"/>
                          <a:ea typeface="Verdana" panose="020B0604030504040204" pitchFamily="34" charset="0"/>
                        </a:rPr>
                        <a:t>Acres of  forests in one year</a:t>
                      </a:r>
                      <a:endParaRPr lang="en-GB" sz="11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l" fontAlgn="b"/>
                      <a:r>
                        <a:rPr lang="en-GB" sz="1800" b="1" u="none" strike="noStrike" dirty="0">
                          <a:solidFill>
                            <a:schemeClr val="bg1"/>
                          </a:solidFill>
                          <a:effectLst/>
                          <a:latin typeface="Verdana" panose="020B0604030504040204" pitchFamily="34" charset="0"/>
                          <a:ea typeface="Verdana" panose="020B0604030504040204" pitchFamily="34" charset="0"/>
                        </a:rPr>
                        <a:t>Acres preserved from conversion to crop land in 1 </a:t>
                      </a:r>
                      <a:r>
                        <a:rPr lang="en-GB" sz="1800" b="1" u="none" strike="noStrike" dirty="0" err="1">
                          <a:solidFill>
                            <a:schemeClr val="bg1"/>
                          </a:solidFill>
                          <a:effectLst/>
                          <a:latin typeface="Verdana" panose="020B0604030504040204" pitchFamily="34" charset="0"/>
                          <a:ea typeface="Verdana" panose="020B0604030504040204" pitchFamily="34" charset="0"/>
                        </a:rPr>
                        <a:t>Yr</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l" fontAlgn="b"/>
                      <a:r>
                        <a:rPr lang="en-GB" sz="1800" b="1" u="none" strike="noStrike" dirty="0">
                          <a:solidFill>
                            <a:schemeClr val="bg1"/>
                          </a:solidFill>
                          <a:effectLst/>
                          <a:latin typeface="Verdana" panose="020B0604030504040204" pitchFamily="34" charset="0"/>
                          <a:ea typeface="Verdana" panose="020B0604030504040204" pitchFamily="34" charset="0"/>
                        </a:rPr>
                        <a:t>Gallons of gasoline consumed</a:t>
                      </a:r>
                      <a:endParaRPr lang="en-GB" sz="1800" b="1" i="0" u="none" strike="noStrike" dirty="0">
                        <a:solidFill>
                          <a:schemeClr val="bg1"/>
                        </a:solidFill>
                        <a:effectLst/>
                        <a:latin typeface="Verdana" panose="020B0604030504040204" pitchFamily="34" charset="0"/>
                        <a:ea typeface="Verdana" panose="020B060403050404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653539494"/>
                  </a:ext>
                </a:extLst>
              </a:tr>
              <a:tr h="649605">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7970101"/>
                  </a:ext>
                </a:extLst>
              </a:tr>
            </a:tbl>
          </a:graphicData>
        </a:graphic>
      </p:graphicFrame>
      <p:pic>
        <p:nvPicPr>
          <p:cNvPr id="12" name="Picture 11" descr="http://www.epa.gov/cleanenergy/energy-resources/calculator_resources/seedlings.gif">
            <a:extLst>
              <a:ext uri="{FF2B5EF4-FFF2-40B4-BE49-F238E27FC236}">
                <a16:creationId xmlns:a16="http://schemas.microsoft.com/office/drawing/2014/main" id="{00000000-0008-0000-0200-00001800000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1688549" y="6184107"/>
            <a:ext cx="842472" cy="9604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epa.gov/cleanenergy/energy-resources/calculator_resources/pineforests.gif">
            <a:extLst>
              <a:ext uri="{FF2B5EF4-FFF2-40B4-BE49-F238E27FC236}">
                <a16:creationId xmlns:a16="http://schemas.microsoft.com/office/drawing/2014/main" id="{00000000-0008-0000-0200-000019000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3233187" y="6184107"/>
            <a:ext cx="1077085" cy="950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53F241-8173-DF4D-AFEB-5CF171F8F2CF}"/>
              </a:ext>
            </a:extLst>
          </p:cNvPr>
          <p:cNvPicPr>
            <a:picLocks noChangeAspect="1"/>
          </p:cNvPicPr>
          <p:nvPr/>
        </p:nvPicPr>
        <p:blipFill>
          <a:blip r:embed="rId7"/>
          <a:stretch>
            <a:fillRect/>
          </a:stretch>
        </p:blipFill>
        <p:spPr>
          <a:xfrm>
            <a:off x="798247" y="1616481"/>
            <a:ext cx="1281348" cy="1537618"/>
          </a:xfrm>
          <a:prstGeom prst="rect">
            <a:avLst/>
          </a:prstGeom>
        </p:spPr>
      </p:pic>
      <p:pic>
        <p:nvPicPr>
          <p:cNvPr id="22" name="Picture 21">
            <a:extLst>
              <a:ext uri="{FF2B5EF4-FFF2-40B4-BE49-F238E27FC236}">
                <a16:creationId xmlns:a16="http://schemas.microsoft.com/office/drawing/2014/main" id="{C61B5FE7-5C8E-144B-B9A0-BFEF6A4B1014}"/>
              </a:ext>
            </a:extLst>
          </p:cNvPr>
          <p:cNvPicPr>
            <a:picLocks noChangeAspect="1"/>
          </p:cNvPicPr>
          <p:nvPr/>
        </p:nvPicPr>
        <p:blipFill>
          <a:blip r:embed="rId7"/>
          <a:stretch>
            <a:fillRect/>
          </a:stretch>
        </p:blipFill>
        <p:spPr>
          <a:xfrm>
            <a:off x="2709435" y="1616481"/>
            <a:ext cx="1281348" cy="1537618"/>
          </a:xfrm>
          <a:prstGeom prst="rect">
            <a:avLst/>
          </a:prstGeom>
        </p:spPr>
      </p:pic>
      <p:pic>
        <p:nvPicPr>
          <p:cNvPr id="10" name="Picture 9">
            <a:extLst>
              <a:ext uri="{FF2B5EF4-FFF2-40B4-BE49-F238E27FC236}">
                <a16:creationId xmlns:a16="http://schemas.microsoft.com/office/drawing/2014/main" id="{EB8EBFE9-B71A-0A46-BF86-4C03AC02E9F4}"/>
              </a:ext>
            </a:extLst>
          </p:cNvPr>
          <p:cNvPicPr>
            <a:picLocks noChangeAspect="1"/>
          </p:cNvPicPr>
          <p:nvPr/>
        </p:nvPicPr>
        <p:blipFill>
          <a:blip r:embed="rId8"/>
          <a:stretch>
            <a:fillRect/>
          </a:stretch>
        </p:blipFill>
        <p:spPr>
          <a:xfrm>
            <a:off x="10390971" y="1616481"/>
            <a:ext cx="1358079" cy="1489505"/>
          </a:xfrm>
          <a:prstGeom prst="rect">
            <a:avLst/>
          </a:prstGeom>
        </p:spPr>
      </p:pic>
      <p:pic>
        <p:nvPicPr>
          <p:cNvPr id="25" name="Picture 24">
            <a:extLst>
              <a:ext uri="{FF2B5EF4-FFF2-40B4-BE49-F238E27FC236}">
                <a16:creationId xmlns:a16="http://schemas.microsoft.com/office/drawing/2014/main" id="{2DD89B17-DC11-7649-9CBE-8EA9788B0582}"/>
              </a:ext>
            </a:extLst>
          </p:cNvPr>
          <p:cNvPicPr>
            <a:picLocks noChangeAspect="1"/>
          </p:cNvPicPr>
          <p:nvPr/>
        </p:nvPicPr>
        <p:blipFill>
          <a:blip r:embed="rId9"/>
          <a:stretch>
            <a:fillRect/>
          </a:stretch>
        </p:blipFill>
        <p:spPr>
          <a:xfrm>
            <a:off x="6484544" y="1740098"/>
            <a:ext cx="1640161" cy="1383887"/>
          </a:xfrm>
          <a:prstGeom prst="rect">
            <a:avLst/>
          </a:prstGeom>
        </p:spPr>
      </p:pic>
      <p:pic>
        <p:nvPicPr>
          <p:cNvPr id="26" name="Picture 25">
            <a:extLst>
              <a:ext uri="{FF2B5EF4-FFF2-40B4-BE49-F238E27FC236}">
                <a16:creationId xmlns:a16="http://schemas.microsoft.com/office/drawing/2014/main" id="{0D512A2A-D8F8-C141-B9C7-9A001E61B176}"/>
              </a:ext>
            </a:extLst>
          </p:cNvPr>
          <p:cNvPicPr>
            <a:picLocks noChangeAspect="1"/>
          </p:cNvPicPr>
          <p:nvPr/>
        </p:nvPicPr>
        <p:blipFill>
          <a:blip r:embed="rId10"/>
          <a:stretch>
            <a:fillRect/>
          </a:stretch>
        </p:blipFill>
        <p:spPr>
          <a:xfrm>
            <a:off x="4573356" y="1740097"/>
            <a:ext cx="1482736" cy="1383887"/>
          </a:xfrm>
          <a:prstGeom prst="rect">
            <a:avLst/>
          </a:prstGeom>
        </p:spPr>
      </p:pic>
      <p:pic>
        <p:nvPicPr>
          <p:cNvPr id="24" name="Picture 23">
            <a:extLst>
              <a:ext uri="{FF2B5EF4-FFF2-40B4-BE49-F238E27FC236}">
                <a16:creationId xmlns:a16="http://schemas.microsoft.com/office/drawing/2014/main" id="{1281B4E4-6B2F-43CD-AA2F-B664EC069FC8}"/>
              </a:ext>
            </a:extLst>
          </p:cNvPr>
          <p:cNvPicPr>
            <a:picLocks noChangeAspect="1"/>
          </p:cNvPicPr>
          <p:nvPr/>
        </p:nvPicPr>
        <p:blipFill>
          <a:blip r:embed="rId9"/>
          <a:stretch>
            <a:fillRect/>
          </a:stretch>
        </p:blipFill>
        <p:spPr>
          <a:xfrm>
            <a:off x="8529750" y="1740097"/>
            <a:ext cx="1640161" cy="1383887"/>
          </a:xfrm>
          <a:prstGeom prst="rect">
            <a:avLst/>
          </a:prstGeom>
        </p:spPr>
      </p:pic>
      <p:cxnSp>
        <p:nvCxnSpPr>
          <p:cNvPr id="3" name="Straight Connector 2">
            <a:extLst>
              <a:ext uri="{FF2B5EF4-FFF2-40B4-BE49-F238E27FC236}">
                <a16:creationId xmlns:a16="http://schemas.microsoft.com/office/drawing/2014/main" id="{0E9345DA-B2CD-4587-9249-98CFE70738C3}"/>
              </a:ext>
            </a:extLst>
          </p:cNvPr>
          <p:cNvCxnSpPr>
            <a:cxnSpLocks/>
          </p:cNvCxnSpPr>
          <p:nvPr/>
        </p:nvCxnSpPr>
        <p:spPr>
          <a:xfrm>
            <a:off x="551285" y="5768958"/>
            <a:ext cx="11410179"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755D6520-E147-4BB4-A154-B4FD66355443}"/>
              </a:ext>
            </a:extLst>
          </p:cNvPr>
          <p:cNvGraphicFramePr>
            <a:graphicFrameLocks noGrp="1"/>
          </p:cNvGraphicFramePr>
          <p:nvPr>
            <p:extLst>
              <p:ext uri="{D42A27DB-BD31-4B8C-83A1-F6EECF244321}">
                <p14:modId xmlns:p14="http://schemas.microsoft.com/office/powerpoint/2010/main" val="2603940678"/>
              </p:ext>
            </p:extLst>
          </p:nvPr>
        </p:nvGraphicFramePr>
        <p:xfrm>
          <a:off x="545432" y="5307531"/>
          <a:ext cx="11360724" cy="335280"/>
        </p:xfrm>
        <a:graphic>
          <a:graphicData uri="http://schemas.openxmlformats.org/drawingml/2006/table">
            <a:tbl>
              <a:tblPr firstRow="1" bandRow="1">
                <a:tableStyleId>{2D5ABB26-0587-4C30-8999-92F81FD0307C}</a:tableStyleId>
              </a:tblPr>
              <a:tblGrid>
                <a:gridCol w="1893454">
                  <a:extLst>
                    <a:ext uri="{9D8B030D-6E8A-4147-A177-3AD203B41FA5}">
                      <a16:colId xmlns:a16="http://schemas.microsoft.com/office/drawing/2014/main" val="2689840806"/>
                    </a:ext>
                  </a:extLst>
                </a:gridCol>
                <a:gridCol w="1893454">
                  <a:extLst>
                    <a:ext uri="{9D8B030D-6E8A-4147-A177-3AD203B41FA5}">
                      <a16:colId xmlns:a16="http://schemas.microsoft.com/office/drawing/2014/main" val="2597711987"/>
                    </a:ext>
                  </a:extLst>
                </a:gridCol>
                <a:gridCol w="1893454">
                  <a:extLst>
                    <a:ext uri="{9D8B030D-6E8A-4147-A177-3AD203B41FA5}">
                      <a16:colId xmlns:a16="http://schemas.microsoft.com/office/drawing/2014/main" val="860573968"/>
                    </a:ext>
                  </a:extLst>
                </a:gridCol>
                <a:gridCol w="1893454">
                  <a:extLst>
                    <a:ext uri="{9D8B030D-6E8A-4147-A177-3AD203B41FA5}">
                      <a16:colId xmlns:a16="http://schemas.microsoft.com/office/drawing/2014/main" val="3869371162"/>
                    </a:ext>
                  </a:extLst>
                </a:gridCol>
                <a:gridCol w="1893454">
                  <a:extLst>
                    <a:ext uri="{9D8B030D-6E8A-4147-A177-3AD203B41FA5}">
                      <a16:colId xmlns:a16="http://schemas.microsoft.com/office/drawing/2014/main" val="1184176299"/>
                    </a:ext>
                  </a:extLst>
                </a:gridCol>
                <a:gridCol w="1893454">
                  <a:extLst>
                    <a:ext uri="{9D8B030D-6E8A-4147-A177-3AD203B41FA5}">
                      <a16:colId xmlns:a16="http://schemas.microsoft.com/office/drawing/2014/main" val="3262497342"/>
                    </a:ext>
                  </a:extLst>
                </a:gridCol>
              </a:tblGrid>
              <a:tr h="0">
                <a:tc>
                  <a:txBody>
                    <a:bodyPr/>
                    <a:lstStyle/>
                    <a:p>
                      <a:pPr algn="ctr"/>
                      <a:r>
                        <a:rPr lang="en-US" sz="1600" b="1" dirty="0">
                          <a:latin typeface="Verdana"/>
                        </a:rPr>
                        <a:t>884.99 </a:t>
                      </a:r>
                    </a:p>
                  </a:txBody>
                  <a:tcPr anchor="ctr">
                    <a:solidFill>
                      <a:schemeClr val="bg1">
                        <a:lumMod val="95000"/>
                      </a:schemeClr>
                    </a:solidFill>
                  </a:tcPr>
                </a:tc>
                <a:tc>
                  <a:txBody>
                    <a:bodyPr/>
                    <a:lstStyle/>
                    <a:p>
                      <a:pPr algn="ctr"/>
                      <a:r>
                        <a:rPr lang="en-US" sz="1600" b="1" dirty="0">
                          <a:latin typeface="Verdana"/>
                        </a:rPr>
                        <a:t>$ 26,549.85 </a:t>
                      </a:r>
                    </a:p>
                  </a:txBody>
                  <a:tcPr anchor="ctr">
                    <a:solidFill>
                      <a:schemeClr val="bg1">
                        <a:lumMod val="95000"/>
                      </a:schemeClr>
                    </a:solidFill>
                  </a:tcPr>
                </a:tc>
                <a:tc>
                  <a:txBody>
                    <a:bodyPr/>
                    <a:lstStyle/>
                    <a:p>
                      <a:pPr algn="ctr"/>
                      <a:r>
                        <a:rPr lang="en-US" sz="1600" b="1" dirty="0">
                          <a:latin typeface="Verdana"/>
                        </a:rPr>
                        <a:t>22,655.87 </a:t>
                      </a:r>
                    </a:p>
                  </a:txBody>
                  <a:tcPr anchor="ctr">
                    <a:solidFill>
                      <a:schemeClr val="bg1">
                        <a:lumMod val="95000"/>
                      </a:schemeClr>
                    </a:solidFill>
                  </a:tcPr>
                </a:tc>
                <a:tc>
                  <a:txBody>
                    <a:bodyPr/>
                    <a:lstStyle/>
                    <a:p>
                      <a:pPr algn="ctr"/>
                      <a:r>
                        <a:rPr lang="en-US" sz="1600" b="1" dirty="0">
                          <a:latin typeface="Verdana"/>
                        </a:rPr>
                        <a:t>725.70 </a:t>
                      </a:r>
                    </a:p>
                  </a:txBody>
                  <a:tcPr anchor="ctr">
                    <a:solidFill>
                      <a:schemeClr val="bg1">
                        <a:lumMod val="95000"/>
                      </a:schemeClr>
                    </a:solidFill>
                  </a:tcPr>
                </a:tc>
                <a:tc>
                  <a:txBody>
                    <a:bodyPr/>
                    <a:lstStyle/>
                    <a:p>
                      <a:pPr algn="ctr"/>
                      <a:r>
                        <a:rPr lang="en-US" sz="1600" b="1" dirty="0">
                          <a:latin typeface="Verdana"/>
                        </a:rPr>
                        <a:t>7.08 </a:t>
                      </a:r>
                    </a:p>
                  </a:txBody>
                  <a:tcPr anchor="ctr">
                    <a:solidFill>
                      <a:schemeClr val="bg1">
                        <a:lumMod val="95000"/>
                      </a:schemeClr>
                    </a:solidFill>
                  </a:tcPr>
                </a:tc>
                <a:tc>
                  <a:txBody>
                    <a:bodyPr/>
                    <a:lstStyle/>
                    <a:p>
                      <a:pPr algn="ctr"/>
                      <a:r>
                        <a:rPr lang="en-US" sz="1600" b="1" dirty="0">
                          <a:latin typeface="Verdana"/>
                        </a:rPr>
                        <a:t>100,004.42 </a:t>
                      </a:r>
                    </a:p>
                  </a:txBody>
                  <a:tcPr anchor="ctr">
                    <a:solidFill>
                      <a:schemeClr val="bg1">
                        <a:lumMod val="95000"/>
                      </a:schemeClr>
                    </a:solidFill>
                  </a:tcPr>
                </a:tc>
                <a:extLst>
                  <a:ext uri="{0D108BD9-81ED-4DB2-BD59-A6C34878D82A}">
                    <a16:rowId xmlns:a16="http://schemas.microsoft.com/office/drawing/2014/main" val="3879810426"/>
                  </a:ext>
                </a:extLst>
              </a:tr>
            </a:tbl>
          </a:graphicData>
        </a:graphic>
      </p:graphicFrame>
      <p:sp>
        <p:nvSpPr>
          <p:cNvPr id="14" name="Rectangle 13">
            <a:extLst>
              <a:ext uri="{FF2B5EF4-FFF2-40B4-BE49-F238E27FC236}">
                <a16:creationId xmlns:a16="http://schemas.microsoft.com/office/drawing/2014/main" id="{9EF835E0-CCF1-400F-9159-4A55A926E37F}"/>
              </a:ext>
            </a:extLst>
          </p:cNvPr>
          <p:cNvSpPr/>
          <p:nvPr/>
        </p:nvSpPr>
        <p:spPr>
          <a:xfrm>
            <a:off x="321082" y="0"/>
            <a:ext cx="11642147"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Environmental.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a:t>
            </a:r>
          </a:p>
        </p:txBody>
      </p:sp>
    </p:spTree>
    <p:extLst>
      <p:ext uri="{BB962C8B-B14F-4D97-AF65-F5344CB8AC3E}">
        <p14:creationId xmlns:p14="http://schemas.microsoft.com/office/powerpoint/2010/main" val="1116761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ttp://www.epa.gov/cleanenergy/energy-resources/calculator_resources/houseenergy.gif">
            <a:extLst>
              <a:ext uri="{FF2B5EF4-FFF2-40B4-BE49-F238E27FC236}">
                <a16:creationId xmlns:a16="http://schemas.microsoft.com/office/drawing/2014/main" id="{00000000-0008-0000-0200-00000B000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9950" y="4657725"/>
            <a:ext cx="800100" cy="9604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http://www.epa.gov/cleanenergy/energy-resources/calculator_resources/oil.gif">
            <a:extLst>
              <a:ext uri="{FF2B5EF4-FFF2-40B4-BE49-F238E27FC236}">
                <a16:creationId xmlns:a16="http://schemas.microsoft.com/office/drawing/2014/main" id="{00000000-0008-0000-0200-0000100000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2187937" y="6848702"/>
            <a:ext cx="609600" cy="9509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http://www.epa.gov/cleanenergy/energy-resources/calculator_resources/propane.gif">
            <a:extLst>
              <a:ext uri="{FF2B5EF4-FFF2-40B4-BE49-F238E27FC236}">
                <a16:creationId xmlns:a16="http://schemas.microsoft.com/office/drawing/2014/main" id="{00000000-0008-0000-0200-000011000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4061187" y="6840764"/>
            <a:ext cx="438150" cy="9509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29">
            <a:extLst>
              <a:ext uri="{FF2B5EF4-FFF2-40B4-BE49-F238E27FC236}">
                <a16:creationId xmlns:a16="http://schemas.microsoft.com/office/drawing/2014/main" id="{50581EFB-5C5B-4BBE-A6F2-F10DEDEDA941}"/>
              </a:ext>
            </a:extLst>
          </p:cNvPr>
          <p:cNvGraphicFramePr>
            <a:graphicFrameLocks noGrp="1"/>
          </p:cNvGraphicFramePr>
          <p:nvPr>
            <p:extLst>
              <p:ext uri="{D42A27DB-BD31-4B8C-83A1-F6EECF244321}">
                <p14:modId xmlns:p14="http://schemas.microsoft.com/office/powerpoint/2010/main" val="490679437"/>
              </p:ext>
            </p:extLst>
          </p:nvPr>
        </p:nvGraphicFramePr>
        <p:xfrm>
          <a:off x="217358" y="3198701"/>
          <a:ext cx="11707451" cy="1986083"/>
        </p:xfrm>
        <a:graphic>
          <a:graphicData uri="http://schemas.openxmlformats.org/drawingml/2006/table">
            <a:tbl>
              <a:tblPr>
                <a:tableStyleId>{2D5ABB26-0587-4C30-8999-92F81FD0307C}</a:tableStyleId>
              </a:tblPr>
              <a:tblGrid>
                <a:gridCol w="1672493">
                  <a:extLst>
                    <a:ext uri="{9D8B030D-6E8A-4147-A177-3AD203B41FA5}">
                      <a16:colId xmlns:a16="http://schemas.microsoft.com/office/drawing/2014/main" val="399278782"/>
                    </a:ext>
                  </a:extLst>
                </a:gridCol>
                <a:gridCol w="1672493">
                  <a:extLst>
                    <a:ext uri="{9D8B030D-6E8A-4147-A177-3AD203B41FA5}">
                      <a16:colId xmlns:a16="http://schemas.microsoft.com/office/drawing/2014/main" val="1249312446"/>
                    </a:ext>
                  </a:extLst>
                </a:gridCol>
                <a:gridCol w="1672493">
                  <a:extLst>
                    <a:ext uri="{9D8B030D-6E8A-4147-A177-3AD203B41FA5}">
                      <a16:colId xmlns:a16="http://schemas.microsoft.com/office/drawing/2014/main" val="1086798061"/>
                    </a:ext>
                  </a:extLst>
                </a:gridCol>
                <a:gridCol w="1672493">
                  <a:extLst>
                    <a:ext uri="{9D8B030D-6E8A-4147-A177-3AD203B41FA5}">
                      <a16:colId xmlns:a16="http://schemas.microsoft.com/office/drawing/2014/main" val="2119785983"/>
                    </a:ext>
                  </a:extLst>
                </a:gridCol>
                <a:gridCol w="1672493">
                  <a:extLst>
                    <a:ext uri="{9D8B030D-6E8A-4147-A177-3AD203B41FA5}">
                      <a16:colId xmlns:a16="http://schemas.microsoft.com/office/drawing/2014/main" val="3244335549"/>
                    </a:ext>
                  </a:extLst>
                </a:gridCol>
                <a:gridCol w="1672493">
                  <a:extLst>
                    <a:ext uri="{9D8B030D-6E8A-4147-A177-3AD203B41FA5}">
                      <a16:colId xmlns:a16="http://schemas.microsoft.com/office/drawing/2014/main" val="3859372903"/>
                    </a:ext>
                  </a:extLst>
                </a:gridCol>
                <a:gridCol w="1672493">
                  <a:extLst>
                    <a:ext uri="{9D8B030D-6E8A-4147-A177-3AD203B41FA5}">
                      <a16:colId xmlns:a16="http://schemas.microsoft.com/office/drawing/2014/main" val="1571547136"/>
                    </a:ext>
                  </a:extLst>
                </a:gridCol>
              </a:tblGrid>
              <a:tr h="1630038">
                <a:tc>
                  <a:txBody>
                    <a:bodyPr/>
                    <a:lstStyle/>
                    <a:p>
                      <a:pPr algn="ctr" fontAlgn="b"/>
                      <a:r>
                        <a:rPr lang="en-GB" sz="1800" b="1" i="0" u="none" strike="noStrike" dirty="0">
                          <a:solidFill>
                            <a:schemeClr val="bg1"/>
                          </a:solidFill>
                          <a:effectLst/>
                          <a:latin typeface="Verdana" panose="020B0604030504040204" pitchFamily="34" charset="0"/>
                        </a:rPr>
                        <a:t>Litres  of gasoline consumed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i="0" u="none" strike="noStrike" dirty="0">
                          <a:solidFill>
                            <a:schemeClr val="bg1"/>
                          </a:solidFill>
                          <a:effectLst/>
                          <a:latin typeface="Verdana" panose="020B0604030504040204" pitchFamily="34" charset="0"/>
                        </a:rPr>
                        <a:t>Tanker trucks' worth of gasoline</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i="0" u="none" strike="noStrike" dirty="0">
                          <a:solidFill>
                            <a:schemeClr val="bg1"/>
                          </a:solidFill>
                          <a:effectLst/>
                          <a:latin typeface="Verdana" panose="020B0604030504040204" pitchFamily="34" charset="0"/>
                        </a:rPr>
                        <a:t>Homes' energy use for one year</a:t>
                      </a:r>
                      <a:endParaRPr lang="en-GB" sz="1100" b="1" i="0" u="none" strike="noStrike" dirty="0">
                        <a:solidFill>
                          <a:schemeClr val="bg1"/>
                        </a:solidFill>
                        <a:effectLst/>
                        <a:latin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i="0" u="none" strike="noStrike" dirty="0">
                          <a:solidFill>
                            <a:schemeClr val="bg1"/>
                          </a:solidFill>
                          <a:effectLst/>
                          <a:latin typeface="Verdana" panose="020B0604030504040204" pitchFamily="34" charset="0"/>
                        </a:rPr>
                        <a:t>Wind turbines installed</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i="0" u="none" strike="noStrike" dirty="0">
                          <a:solidFill>
                            <a:schemeClr val="bg1"/>
                          </a:solidFill>
                          <a:effectLst/>
                          <a:latin typeface="Verdana" panose="020B0604030504040204" pitchFamily="34" charset="0"/>
                        </a:rPr>
                        <a:t>Homes' electricity use for one year</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i="0" u="none" strike="noStrike" dirty="0">
                          <a:solidFill>
                            <a:schemeClr val="bg1"/>
                          </a:solidFill>
                          <a:effectLst/>
                          <a:latin typeface="Verdana" panose="020B0604030504040204" pitchFamily="34" charset="0"/>
                        </a:rPr>
                        <a:t>Incandescent lamps switched to CFLs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800" b="1" i="0" u="none" strike="noStrike" dirty="0">
                          <a:solidFill>
                            <a:schemeClr val="bg1"/>
                          </a:solidFill>
                          <a:effectLst/>
                          <a:latin typeface="Verdana" panose="020B0604030504040204" pitchFamily="34" charset="0"/>
                        </a:rPr>
                        <a:t>Barrels of oil consumed</a:t>
                      </a:r>
                      <a:endParaRPr lang="en-GB" sz="1100" b="1" i="0" u="none" strike="noStrike" dirty="0">
                        <a:solidFill>
                          <a:schemeClr val="bg1"/>
                        </a:solidFill>
                        <a:effectLst/>
                        <a:latin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4094659586"/>
                  </a:ext>
                </a:extLst>
              </a:tr>
              <a:tr h="356045">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600" b="1" i="0" u="none" strike="noStrike" dirty="0">
                        <a:solidFill>
                          <a:srgbClr val="000000"/>
                        </a:solidFill>
                        <a:effectLst/>
                        <a:latin typeface="Verdana"/>
                      </a:endParaRPr>
                    </a:p>
                  </a:txBody>
                  <a:tcPr marL="7620" marR="7620" marT="762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118134"/>
                  </a:ext>
                </a:extLst>
              </a:tr>
            </a:tbl>
          </a:graphicData>
        </a:graphic>
      </p:graphicFrame>
      <p:pic>
        <p:nvPicPr>
          <p:cNvPr id="41" name="Picture 40">
            <a:extLst>
              <a:ext uri="{FF2B5EF4-FFF2-40B4-BE49-F238E27FC236}">
                <a16:creationId xmlns:a16="http://schemas.microsoft.com/office/drawing/2014/main" id="{FBFA7D8B-7229-47FE-BB74-1913DD7C4208}"/>
              </a:ext>
            </a:extLst>
          </p:cNvPr>
          <p:cNvPicPr>
            <a:picLocks noChangeAspect="1"/>
          </p:cNvPicPr>
          <p:nvPr/>
        </p:nvPicPr>
        <p:blipFill>
          <a:blip r:embed="rId8"/>
          <a:stretch>
            <a:fillRect/>
          </a:stretch>
        </p:blipFill>
        <p:spPr>
          <a:xfrm>
            <a:off x="443113" y="1635874"/>
            <a:ext cx="1335788" cy="1465057"/>
          </a:xfrm>
          <a:prstGeom prst="rect">
            <a:avLst/>
          </a:prstGeom>
        </p:spPr>
      </p:pic>
      <p:pic>
        <p:nvPicPr>
          <p:cNvPr id="42" name="Picture 41">
            <a:extLst>
              <a:ext uri="{FF2B5EF4-FFF2-40B4-BE49-F238E27FC236}">
                <a16:creationId xmlns:a16="http://schemas.microsoft.com/office/drawing/2014/main" id="{752944E6-2785-42AA-B9DF-1AEF3717F9FD}"/>
              </a:ext>
            </a:extLst>
          </p:cNvPr>
          <p:cNvPicPr>
            <a:picLocks noChangeAspect="1"/>
          </p:cNvPicPr>
          <p:nvPr/>
        </p:nvPicPr>
        <p:blipFill>
          <a:blip r:embed="rId9"/>
          <a:stretch>
            <a:fillRect/>
          </a:stretch>
        </p:blipFill>
        <p:spPr>
          <a:xfrm>
            <a:off x="5652701" y="1673216"/>
            <a:ext cx="1262006" cy="1388207"/>
          </a:xfrm>
          <a:prstGeom prst="rect">
            <a:avLst/>
          </a:prstGeom>
        </p:spPr>
      </p:pic>
      <p:pic>
        <p:nvPicPr>
          <p:cNvPr id="43" name="Picture 42">
            <a:extLst>
              <a:ext uri="{FF2B5EF4-FFF2-40B4-BE49-F238E27FC236}">
                <a16:creationId xmlns:a16="http://schemas.microsoft.com/office/drawing/2014/main" id="{5D80C61F-0E25-48C7-BCE8-7D50C693F797}"/>
              </a:ext>
            </a:extLst>
          </p:cNvPr>
          <p:cNvPicPr>
            <a:picLocks noChangeAspect="1"/>
          </p:cNvPicPr>
          <p:nvPr/>
        </p:nvPicPr>
        <p:blipFill>
          <a:blip r:embed="rId10"/>
          <a:stretch>
            <a:fillRect/>
          </a:stretch>
        </p:blipFill>
        <p:spPr>
          <a:xfrm>
            <a:off x="3925144" y="1617396"/>
            <a:ext cx="1433839" cy="1433839"/>
          </a:xfrm>
          <a:prstGeom prst="rect">
            <a:avLst/>
          </a:prstGeom>
        </p:spPr>
      </p:pic>
      <p:pic>
        <p:nvPicPr>
          <p:cNvPr id="44" name="Picture 43">
            <a:extLst>
              <a:ext uri="{FF2B5EF4-FFF2-40B4-BE49-F238E27FC236}">
                <a16:creationId xmlns:a16="http://schemas.microsoft.com/office/drawing/2014/main" id="{E12DDD93-9F7D-48BC-9EFE-B3911FDBECB5}"/>
              </a:ext>
            </a:extLst>
          </p:cNvPr>
          <p:cNvPicPr>
            <a:picLocks noChangeAspect="1"/>
          </p:cNvPicPr>
          <p:nvPr/>
        </p:nvPicPr>
        <p:blipFill>
          <a:blip r:embed="rId10"/>
          <a:stretch>
            <a:fillRect/>
          </a:stretch>
        </p:blipFill>
        <p:spPr>
          <a:xfrm>
            <a:off x="7304578" y="1635874"/>
            <a:ext cx="1367232" cy="1367232"/>
          </a:xfrm>
          <a:prstGeom prst="rect">
            <a:avLst/>
          </a:prstGeom>
        </p:spPr>
      </p:pic>
      <p:pic>
        <p:nvPicPr>
          <p:cNvPr id="45" name="Picture 44">
            <a:extLst>
              <a:ext uri="{FF2B5EF4-FFF2-40B4-BE49-F238E27FC236}">
                <a16:creationId xmlns:a16="http://schemas.microsoft.com/office/drawing/2014/main" id="{E1DD323D-C491-4185-94BC-8260F6BA2DB4}"/>
              </a:ext>
            </a:extLst>
          </p:cNvPr>
          <p:cNvPicPr>
            <a:picLocks noChangeAspect="1"/>
          </p:cNvPicPr>
          <p:nvPr/>
        </p:nvPicPr>
        <p:blipFill>
          <a:blip r:embed="rId11"/>
          <a:stretch>
            <a:fillRect/>
          </a:stretch>
        </p:blipFill>
        <p:spPr>
          <a:xfrm>
            <a:off x="9061682" y="1635873"/>
            <a:ext cx="1089518" cy="1416373"/>
          </a:xfrm>
          <a:prstGeom prst="rect">
            <a:avLst/>
          </a:prstGeom>
        </p:spPr>
      </p:pic>
      <p:pic>
        <p:nvPicPr>
          <p:cNvPr id="46" name="Picture 45">
            <a:extLst>
              <a:ext uri="{FF2B5EF4-FFF2-40B4-BE49-F238E27FC236}">
                <a16:creationId xmlns:a16="http://schemas.microsoft.com/office/drawing/2014/main" id="{5C7F5A19-3D10-41C7-9903-7DC0535EF903}"/>
              </a:ext>
            </a:extLst>
          </p:cNvPr>
          <p:cNvPicPr>
            <a:picLocks noChangeAspect="1"/>
          </p:cNvPicPr>
          <p:nvPr/>
        </p:nvPicPr>
        <p:blipFill>
          <a:blip r:embed="rId12"/>
          <a:stretch>
            <a:fillRect/>
          </a:stretch>
        </p:blipFill>
        <p:spPr>
          <a:xfrm>
            <a:off x="10541072" y="1781864"/>
            <a:ext cx="1313142" cy="1269371"/>
          </a:xfrm>
          <a:prstGeom prst="rect">
            <a:avLst/>
          </a:prstGeom>
        </p:spPr>
      </p:pic>
      <p:pic>
        <p:nvPicPr>
          <p:cNvPr id="47" name="Picture 46">
            <a:extLst>
              <a:ext uri="{FF2B5EF4-FFF2-40B4-BE49-F238E27FC236}">
                <a16:creationId xmlns:a16="http://schemas.microsoft.com/office/drawing/2014/main" id="{4594B0A7-0844-4D56-8576-ED5EF4E1201A}"/>
              </a:ext>
            </a:extLst>
          </p:cNvPr>
          <p:cNvPicPr>
            <a:picLocks noChangeAspect="1"/>
          </p:cNvPicPr>
          <p:nvPr/>
        </p:nvPicPr>
        <p:blipFill>
          <a:blip r:embed="rId13"/>
          <a:stretch>
            <a:fillRect/>
          </a:stretch>
        </p:blipFill>
        <p:spPr>
          <a:xfrm>
            <a:off x="2121035" y="1911246"/>
            <a:ext cx="1586071" cy="1139989"/>
          </a:xfrm>
          <a:prstGeom prst="rect">
            <a:avLst/>
          </a:prstGeom>
        </p:spPr>
      </p:pic>
      <p:cxnSp>
        <p:nvCxnSpPr>
          <p:cNvPr id="2" name="Straight Connector 1">
            <a:extLst>
              <a:ext uri="{FF2B5EF4-FFF2-40B4-BE49-F238E27FC236}">
                <a16:creationId xmlns:a16="http://schemas.microsoft.com/office/drawing/2014/main" id="{C2125D97-7632-4CA3-A0BB-605BF55B2156}"/>
              </a:ext>
            </a:extLst>
          </p:cNvPr>
          <p:cNvCxnSpPr>
            <a:cxnSpLocks/>
          </p:cNvCxnSpPr>
          <p:nvPr/>
        </p:nvCxnSpPr>
        <p:spPr>
          <a:xfrm>
            <a:off x="217358" y="5512284"/>
            <a:ext cx="11744106"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948EE4C5-C205-44D6-9B37-98317492DB68}"/>
              </a:ext>
            </a:extLst>
          </p:cNvPr>
          <p:cNvGraphicFramePr>
            <a:graphicFrameLocks noGrp="1"/>
          </p:cNvGraphicFramePr>
          <p:nvPr>
            <p:extLst>
              <p:ext uri="{D42A27DB-BD31-4B8C-83A1-F6EECF244321}">
                <p14:modId xmlns:p14="http://schemas.microsoft.com/office/powerpoint/2010/main" val="1017825228"/>
              </p:ext>
            </p:extLst>
          </p:nvPr>
        </p:nvGraphicFramePr>
        <p:xfrm>
          <a:off x="217358" y="4994709"/>
          <a:ext cx="11685338" cy="335280"/>
        </p:xfrm>
        <a:graphic>
          <a:graphicData uri="http://schemas.openxmlformats.org/drawingml/2006/table">
            <a:tbl>
              <a:tblPr firstRow="1" bandRow="1">
                <a:tableStyleId>{2D5ABB26-0587-4C30-8999-92F81FD0307C}</a:tableStyleId>
              </a:tblPr>
              <a:tblGrid>
                <a:gridCol w="1669334">
                  <a:extLst>
                    <a:ext uri="{9D8B030D-6E8A-4147-A177-3AD203B41FA5}">
                      <a16:colId xmlns:a16="http://schemas.microsoft.com/office/drawing/2014/main" val="885116672"/>
                    </a:ext>
                  </a:extLst>
                </a:gridCol>
                <a:gridCol w="1669334">
                  <a:extLst>
                    <a:ext uri="{9D8B030D-6E8A-4147-A177-3AD203B41FA5}">
                      <a16:colId xmlns:a16="http://schemas.microsoft.com/office/drawing/2014/main" val="778421936"/>
                    </a:ext>
                  </a:extLst>
                </a:gridCol>
                <a:gridCol w="1669334">
                  <a:extLst>
                    <a:ext uri="{9D8B030D-6E8A-4147-A177-3AD203B41FA5}">
                      <a16:colId xmlns:a16="http://schemas.microsoft.com/office/drawing/2014/main" val="3384975674"/>
                    </a:ext>
                  </a:extLst>
                </a:gridCol>
                <a:gridCol w="1669334">
                  <a:extLst>
                    <a:ext uri="{9D8B030D-6E8A-4147-A177-3AD203B41FA5}">
                      <a16:colId xmlns:a16="http://schemas.microsoft.com/office/drawing/2014/main" val="156198317"/>
                    </a:ext>
                  </a:extLst>
                </a:gridCol>
                <a:gridCol w="1669334">
                  <a:extLst>
                    <a:ext uri="{9D8B030D-6E8A-4147-A177-3AD203B41FA5}">
                      <a16:colId xmlns:a16="http://schemas.microsoft.com/office/drawing/2014/main" val="2934784818"/>
                    </a:ext>
                  </a:extLst>
                </a:gridCol>
                <a:gridCol w="1669334">
                  <a:extLst>
                    <a:ext uri="{9D8B030D-6E8A-4147-A177-3AD203B41FA5}">
                      <a16:colId xmlns:a16="http://schemas.microsoft.com/office/drawing/2014/main" val="2725027785"/>
                    </a:ext>
                  </a:extLst>
                </a:gridCol>
                <a:gridCol w="1669334">
                  <a:extLst>
                    <a:ext uri="{9D8B030D-6E8A-4147-A177-3AD203B41FA5}">
                      <a16:colId xmlns:a16="http://schemas.microsoft.com/office/drawing/2014/main" val="1259887625"/>
                    </a:ext>
                  </a:extLst>
                </a:gridCol>
              </a:tblGrid>
              <a:tr h="0">
                <a:tc>
                  <a:txBody>
                    <a:bodyPr/>
                    <a:lstStyle/>
                    <a:p>
                      <a:pPr algn="ctr"/>
                      <a:r>
                        <a:rPr lang="en-US" sz="1600" b="1" dirty="0">
                          <a:latin typeface="Verdana"/>
                        </a:rPr>
                        <a:t>454,629.11 </a:t>
                      </a:r>
                    </a:p>
                  </a:txBody>
                  <a:tcPr anchor="ctr">
                    <a:solidFill>
                      <a:schemeClr val="bg1">
                        <a:lumMod val="95000"/>
                      </a:schemeClr>
                    </a:solidFill>
                  </a:tcPr>
                </a:tc>
                <a:tc>
                  <a:txBody>
                    <a:bodyPr/>
                    <a:lstStyle/>
                    <a:p>
                      <a:pPr algn="ctr"/>
                      <a:r>
                        <a:rPr lang="en-US" sz="1600" b="1" dirty="0">
                          <a:latin typeface="Verdana"/>
                        </a:rPr>
                        <a:t>11.50 </a:t>
                      </a:r>
                    </a:p>
                  </a:txBody>
                  <a:tcPr anchor="ctr">
                    <a:solidFill>
                      <a:schemeClr val="bg1">
                        <a:lumMod val="95000"/>
                      </a:schemeClr>
                    </a:solidFill>
                  </a:tcPr>
                </a:tc>
                <a:tc>
                  <a:txBody>
                    <a:bodyPr/>
                    <a:lstStyle/>
                    <a:p>
                      <a:pPr algn="ctr"/>
                      <a:r>
                        <a:rPr lang="en-US" sz="1600" b="1" dirty="0">
                          <a:latin typeface="Verdana"/>
                        </a:rPr>
                        <a:t>80.53 </a:t>
                      </a:r>
                    </a:p>
                  </a:txBody>
                  <a:tcPr anchor="ctr">
                    <a:solidFill>
                      <a:schemeClr val="bg1">
                        <a:lumMod val="95000"/>
                      </a:schemeClr>
                    </a:solidFill>
                  </a:tcPr>
                </a:tc>
                <a:tc>
                  <a:txBody>
                    <a:bodyPr/>
                    <a:lstStyle/>
                    <a:p>
                      <a:pPr algn="ctr"/>
                      <a:r>
                        <a:rPr lang="en-US" sz="1600" b="1" dirty="0">
                          <a:latin typeface="Verdana"/>
                        </a:rPr>
                        <a:t>0.27 </a:t>
                      </a:r>
                    </a:p>
                  </a:txBody>
                  <a:tcPr anchor="ctr">
                    <a:solidFill>
                      <a:schemeClr val="bg1">
                        <a:lumMod val="95000"/>
                      </a:schemeClr>
                    </a:solidFill>
                  </a:tcPr>
                </a:tc>
                <a:tc>
                  <a:txBody>
                    <a:bodyPr/>
                    <a:lstStyle/>
                    <a:p>
                      <a:pPr algn="ctr"/>
                      <a:r>
                        <a:rPr lang="en-US" sz="1600" b="1" dirty="0">
                          <a:latin typeface="Verdana"/>
                        </a:rPr>
                        <a:t>122.13 </a:t>
                      </a:r>
                    </a:p>
                  </a:txBody>
                  <a:tcPr anchor="ctr">
                    <a:solidFill>
                      <a:schemeClr val="bg1">
                        <a:lumMod val="95000"/>
                      </a:schemeClr>
                    </a:solidFill>
                  </a:tcPr>
                </a:tc>
                <a:tc>
                  <a:txBody>
                    <a:bodyPr/>
                    <a:lstStyle/>
                    <a:p>
                      <a:pPr algn="ctr"/>
                      <a:r>
                        <a:rPr lang="en-US" sz="1600" b="1" dirty="0">
                          <a:latin typeface="Verdana"/>
                        </a:rPr>
                        <a:t>23,186.87 </a:t>
                      </a:r>
                    </a:p>
                  </a:txBody>
                  <a:tcPr anchor="ctr">
                    <a:solidFill>
                      <a:schemeClr val="bg1">
                        <a:lumMod val="95000"/>
                      </a:schemeClr>
                    </a:solidFill>
                  </a:tcPr>
                </a:tc>
                <a:tc>
                  <a:txBody>
                    <a:bodyPr/>
                    <a:lstStyle/>
                    <a:p>
                      <a:pPr algn="ctr"/>
                      <a:r>
                        <a:rPr lang="en-US" sz="1600" b="1" dirty="0">
                          <a:latin typeface="Verdana"/>
                        </a:rPr>
                        <a:t>2,035.49 </a:t>
                      </a:r>
                    </a:p>
                  </a:txBody>
                  <a:tcPr anchor="ctr">
                    <a:solidFill>
                      <a:schemeClr val="bg1">
                        <a:lumMod val="95000"/>
                      </a:schemeClr>
                    </a:solidFill>
                  </a:tcPr>
                </a:tc>
                <a:extLst>
                  <a:ext uri="{0D108BD9-81ED-4DB2-BD59-A6C34878D82A}">
                    <a16:rowId xmlns:a16="http://schemas.microsoft.com/office/drawing/2014/main" val="3183045312"/>
                  </a:ext>
                </a:extLst>
              </a:tr>
            </a:tbl>
          </a:graphicData>
        </a:graphic>
      </p:graphicFrame>
      <p:sp>
        <p:nvSpPr>
          <p:cNvPr id="16" name="Rectangle 15">
            <a:extLst>
              <a:ext uri="{FF2B5EF4-FFF2-40B4-BE49-F238E27FC236}">
                <a16:creationId xmlns:a16="http://schemas.microsoft.com/office/drawing/2014/main" id="{933F81BF-2AE3-4CD9-A776-C7C32C9C64EF}"/>
              </a:ext>
            </a:extLst>
          </p:cNvPr>
          <p:cNvSpPr/>
          <p:nvPr/>
        </p:nvSpPr>
        <p:spPr>
          <a:xfrm>
            <a:off x="321082" y="0"/>
            <a:ext cx="11642147"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Environmental.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a:t>
            </a:r>
          </a:p>
        </p:txBody>
      </p:sp>
    </p:spTree>
    <p:extLst>
      <p:ext uri="{BB962C8B-B14F-4D97-AF65-F5344CB8AC3E}">
        <p14:creationId xmlns:p14="http://schemas.microsoft.com/office/powerpoint/2010/main" val="2417690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52114" y="2961197"/>
            <a:ext cx="4047475" cy="2308324"/>
          </a:xfrm>
          <a:prstGeom prst="rect">
            <a:avLst/>
          </a:prstGeom>
          <a:noFill/>
        </p:spPr>
        <p:txBody>
          <a:bodyPr wrap="square" rtlCol="0">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In accordance with the  EPA, Reduction in GHG via Asset Redeployment and Landfill Diversion from these Projects is Equivalent to; </a:t>
            </a:r>
            <a:endParaRPr lang="en-CA" sz="24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3" name="Table 22">
            <a:extLst>
              <a:ext uri="{FF2B5EF4-FFF2-40B4-BE49-F238E27FC236}">
                <a16:creationId xmlns:a16="http://schemas.microsoft.com/office/drawing/2014/main" id="{3CEA9A64-5E34-4077-AC5F-A72C1198E8AF}"/>
              </a:ext>
            </a:extLst>
          </p:cNvPr>
          <p:cNvGraphicFramePr>
            <a:graphicFrameLocks noGrp="1"/>
          </p:cNvGraphicFramePr>
          <p:nvPr>
            <p:extLst>
              <p:ext uri="{D42A27DB-BD31-4B8C-83A1-F6EECF244321}">
                <p14:modId xmlns:p14="http://schemas.microsoft.com/office/powerpoint/2010/main" val="2179470233"/>
              </p:ext>
            </p:extLst>
          </p:nvPr>
        </p:nvGraphicFramePr>
        <p:xfrm>
          <a:off x="333615" y="3281145"/>
          <a:ext cx="5863981" cy="1834654"/>
        </p:xfrm>
        <a:graphic>
          <a:graphicData uri="http://schemas.openxmlformats.org/drawingml/2006/table">
            <a:tbl>
              <a:tblPr/>
              <a:tblGrid>
                <a:gridCol w="1576136">
                  <a:extLst>
                    <a:ext uri="{9D8B030D-6E8A-4147-A177-3AD203B41FA5}">
                      <a16:colId xmlns:a16="http://schemas.microsoft.com/office/drawing/2014/main" val="871365251"/>
                    </a:ext>
                  </a:extLst>
                </a:gridCol>
                <a:gridCol w="2162061">
                  <a:extLst>
                    <a:ext uri="{9D8B030D-6E8A-4147-A177-3AD203B41FA5}">
                      <a16:colId xmlns:a16="http://schemas.microsoft.com/office/drawing/2014/main" val="2427177357"/>
                    </a:ext>
                  </a:extLst>
                </a:gridCol>
                <a:gridCol w="2125784">
                  <a:extLst>
                    <a:ext uri="{9D8B030D-6E8A-4147-A177-3AD203B41FA5}">
                      <a16:colId xmlns:a16="http://schemas.microsoft.com/office/drawing/2014/main" val="4189394434"/>
                    </a:ext>
                  </a:extLst>
                </a:gridCol>
              </a:tblGrid>
              <a:tr h="943264">
                <a:tc>
                  <a:txBody>
                    <a:bodyPr/>
                    <a:lstStyle/>
                    <a:p>
                      <a:pPr algn="ctr" fontAlgn="ctr"/>
                      <a:r>
                        <a:rPr lang="en-CA" sz="1800" b="1" i="0" u="none" strike="noStrike" dirty="0">
                          <a:solidFill>
                            <a:schemeClr val="bg1"/>
                          </a:solidFill>
                          <a:effectLst/>
                          <a:latin typeface="Verdana" panose="020B0604030504040204" pitchFamily="34" charset="0"/>
                        </a:rPr>
                        <a:t>Project Ref</a:t>
                      </a:r>
                    </a:p>
                  </a:txBody>
                  <a:tcPr marL="9525" marR="9525" marT="9525"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endParaRPr lang="en-GB" sz="1800" b="1" i="0" u="none" strike="noStrike" dirty="0">
                        <a:solidFill>
                          <a:schemeClr val="bg1"/>
                        </a:solidFill>
                        <a:effectLst/>
                        <a:latin typeface="Verdana" panose="020B0604030504040204" pitchFamily="34" charset="0"/>
                      </a:endParaRPr>
                    </a:p>
                    <a:p>
                      <a:pPr algn="ctr" fontAlgn="b"/>
                      <a:endParaRPr lang="en-GB" sz="1800" b="1" i="0" u="none" strike="noStrike" dirty="0">
                        <a:solidFill>
                          <a:schemeClr val="bg1"/>
                        </a:solidFill>
                        <a:effectLst/>
                        <a:latin typeface="Verdana" panose="020B0604030504040204" pitchFamily="34" charset="0"/>
                      </a:endParaRPr>
                    </a:p>
                    <a:p>
                      <a:pPr algn="ctr" fontAlgn="b"/>
                      <a:r>
                        <a:rPr lang="en-GB" sz="1800" b="1" i="0" u="none" strike="noStrike" dirty="0">
                          <a:solidFill>
                            <a:schemeClr val="bg1"/>
                          </a:solidFill>
                          <a:effectLst/>
                          <a:latin typeface="Verdana" panose="020B0604030504040204" pitchFamily="34" charset="0"/>
                        </a:rPr>
                        <a:t>Tree seedlings grown for 10 years</a:t>
                      </a:r>
                      <a:endParaRPr lang="en-GB" sz="1800" b="1" i="0" u="none" strike="noStrike" dirty="0">
                        <a:solidFill>
                          <a:schemeClr val="bg1"/>
                        </a:solidFill>
                        <a:effectLst/>
                        <a:latin typeface="Arial" panose="020B0604020202020204"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endParaRPr lang="en-GB" sz="1800" b="1" i="0" u="none" strike="noStrike" dirty="0">
                        <a:solidFill>
                          <a:schemeClr val="bg1"/>
                        </a:solidFill>
                        <a:effectLst/>
                        <a:latin typeface="Verdana" panose="020B0604030504040204" pitchFamily="34" charset="0"/>
                      </a:endParaRPr>
                    </a:p>
                    <a:p>
                      <a:pPr algn="ctr" fontAlgn="b"/>
                      <a:r>
                        <a:rPr lang="en-GB" sz="1800" b="1" i="0" u="none" strike="noStrike" dirty="0">
                          <a:solidFill>
                            <a:schemeClr val="bg1"/>
                          </a:solidFill>
                          <a:effectLst/>
                          <a:latin typeface="Verdana" panose="020B0604030504040204" pitchFamily="34" charset="0"/>
                        </a:rPr>
                        <a:t>Acres of  forests in one year</a:t>
                      </a:r>
                      <a:endParaRPr lang="en-GB" sz="1800" b="1" i="0" u="none" strike="noStrike" dirty="0">
                        <a:solidFill>
                          <a:schemeClr val="bg1"/>
                        </a:solidFill>
                        <a:effectLst/>
                        <a:latin typeface="Arial" panose="020B0604020202020204" pitchFamily="34" charset="0"/>
                      </a:endParaRPr>
                    </a:p>
                  </a:txBody>
                  <a:tcPr marL="0" marR="0" marT="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0898319"/>
                  </a:ext>
                </a:extLst>
              </a:tr>
              <a:tr h="463054">
                <a:tc>
                  <a:txBody>
                    <a:bodyPr/>
                    <a:lstStyle/>
                    <a:p>
                      <a:pPr algn="ctr" fontAlgn="b"/>
                      <a:r>
                        <a:rPr lang="en-GB" sz="1800" b="1" i="0" u="none" strike="noStrike" dirty="0">
                          <a:solidFill>
                            <a:schemeClr val="tx1"/>
                          </a:solidFill>
                          <a:effectLst/>
                          <a:latin typeface="Verdana" panose="020B0604030504040204" pitchFamily="34" charset="0"/>
                        </a:rPr>
                        <a:t>3602</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800" b="1" i="0" u="none" strike="noStrike" dirty="0">
                          <a:solidFill>
                            <a:srgbClr val="000000"/>
                          </a:solidFill>
                          <a:effectLst/>
                          <a:latin typeface="Verdana" panose="020B0604030504040204" pitchFamily="34" charset="0"/>
                        </a:rPr>
                        <a:t>22655.87</a:t>
                      </a: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1800" b="1" i="0" u="none" strike="noStrike" dirty="0">
                          <a:solidFill>
                            <a:srgbClr val="000000"/>
                          </a:solidFill>
                          <a:effectLst/>
                          <a:latin typeface="Verdana" panose="020B0604030504040204" pitchFamily="34" charset="0"/>
                        </a:rPr>
                        <a:t>725.70</a:t>
                      </a: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10996488"/>
                  </a:ext>
                </a:extLst>
              </a:tr>
            </a:tbl>
          </a:graphicData>
        </a:graphic>
      </p:graphicFrame>
      <p:pic>
        <p:nvPicPr>
          <p:cNvPr id="13" name="Picture 12">
            <a:extLst>
              <a:ext uri="{FF2B5EF4-FFF2-40B4-BE49-F238E27FC236}">
                <a16:creationId xmlns:a16="http://schemas.microsoft.com/office/drawing/2014/main" id="{546D8F83-DAEA-A047-A434-79A5F511708C}"/>
              </a:ext>
            </a:extLst>
          </p:cNvPr>
          <p:cNvPicPr>
            <a:picLocks noChangeAspect="1"/>
          </p:cNvPicPr>
          <p:nvPr/>
        </p:nvPicPr>
        <p:blipFill>
          <a:blip r:embed="rId2"/>
          <a:stretch>
            <a:fillRect/>
          </a:stretch>
        </p:blipFill>
        <p:spPr>
          <a:xfrm>
            <a:off x="2154395" y="1629344"/>
            <a:ext cx="1719721" cy="1605073"/>
          </a:xfrm>
          <a:prstGeom prst="rect">
            <a:avLst/>
          </a:prstGeom>
        </p:spPr>
      </p:pic>
      <p:pic>
        <p:nvPicPr>
          <p:cNvPr id="14" name="Picture 13">
            <a:extLst>
              <a:ext uri="{FF2B5EF4-FFF2-40B4-BE49-F238E27FC236}">
                <a16:creationId xmlns:a16="http://schemas.microsoft.com/office/drawing/2014/main" id="{C1532DBA-FCFD-744D-8CCB-697E383949AF}"/>
              </a:ext>
            </a:extLst>
          </p:cNvPr>
          <p:cNvPicPr>
            <a:picLocks noChangeAspect="1"/>
          </p:cNvPicPr>
          <p:nvPr/>
        </p:nvPicPr>
        <p:blipFill>
          <a:blip r:embed="rId3"/>
          <a:stretch>
            <a:fillRect/>
          </a:stretch>
        </p:blipFill>
        <p:spPr>
          <a:xfrm>
            <a:off x="4311335" y="1627662"/>
            <a:ext cx="1902307" cy="1605073"/>
          </a:xfrm>
          <a:prstGeom prst="rect">
            <a:avLst/>
          </a:prstGeom>
        </p:spPr>
      </p:pic>
      <p:cxnSp>
        <p:nvCxnSpPr>
          <p:cNvPr id="2" name="Straight Connector 1">
            <a:extLst>
              <a:ext uri="{FF2B5EF4-FFF2-40B4-BE49-F238E27FC236}">
                <a16:creationId xmlns:a16="http://schemas.microsoft.com/office/drawing/2014/main" id="{F372FFA5-10B7-4D48-9581-7637C1BC2086}"/>
              </a:ext>
            </a:extLst>
          </p:cNvPr>
          <p:cNvCxnSpPr>
            <a:cxnSpLocks/>
          </p:cNvCxnSpPr>
          <p:nvPr/>
        </p:nvCxnSpPr>
        <p:spPr>
          <a:xfrm>
            <a:off x="310655" y="5608537"/>
            <a:ext cx="5787421"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1242F72-8AB4-4FF3-ACD1-1E08FBB4F152}"/>
              </a:ext>
            </a:extLst>
          </p:cNvPr>
          <p:cNvSpPr/>
          <p:nvPr/>
        </p:nvSpPr>
        <p:spPr>
          <a:xfrm>
            <a:off x="321082" y="0"/>
            <a:ext cx="11642147"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Environmental.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a:t>
            </a:r>
          </a:p>
        </p:txBody>
      </p:sp>
    </p:spTree>
    <p:extLst>
      <p:ext uri="{BB962C8B-B14F-4D97-AF65-F5344CB8AC3E}">
        <p14:creationId xmlns:p14="http://schemas.microsoft.com/office/powerpoint/2010/main" val="1093960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6955436" y="1270339"/>
            <a:ext cx="464056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Recycling and Asset Redeployment minimizes waste during the decommissioning process.</a:t>
            </a:r>
            <a:endParaRPr kumimoji="0" lang="en-US" altLang="en-US" sz="1600" b="0" i="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Diverting waste with best environmental practices can help lower potential Greenhouse Gas (GHG) emissions</a:t>
            </a:r>
            <a:r>
              <a:rPr kumimoji="0" lang="en-CA" altLang="en-US" sz="1600" b="0" i="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 </a:t>
            </a:r>
          </a:p>
        </p:txBody>
      </p:sp>
      <p:sp>
        <p:nvSpPr>
          <p:cNvPr id="7" name="Rectangle 2"/>
          <p:cNvSpPr>
            <a:spLocks noChangeArrowheads="1"/>
          </p:cNvSpPr>
          <p:nvPr/>
        </p:nvSpPr>
        <p:spPr bwMode="auto">
          <a:xfrm>
            <a:off x="6955436" y="2787948"/>
            <a:ext cx="2991394"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chemeClr val="tx1"/>
                </a:solidFill>
                <a:effectLst/>
                <a:latin typeface="Arial" panose="020B0604020202020204" pitchFamily="34" charset="0"/>
                <a:ea typeface="Arial" panose="020B0604020202020204" pitchFamily="34" charset="0"/>
              </a:rPr>
            </a:br>
            <a:r>
              <a:rPr kumimoji="0" lang="en-US" altLang="en-US" sz="1600" b="1" i="0" u="none" strike="noStrike" cap="none" normalizeH="0" baseline="0" dirty="0">
                <a:ln>
                  <a:noFill/>
                </a:ln>
                <a:solidFill>
                  <a:srgbClr val="090909"/>
                </a:solidFill>
                <a:effectLst/>
                <a:latin typeface="Verdana" panose="020B0604030504040204" pitchFamily="34" charset="0"/>
                <a:ea typeface="Verdana" panose="020B0604030504040204" pitchFamily="34" charset="0"/>
                <a:cs typeface="Verdana" panose="020B0604030504040204" pitchFamily="34" charset="0"/>
              </a:rPr>
              <a:t>GHG Reduction of Co2E From Waste Diversion</a:t>
            </a:r>
            <a:endParaRPr kumimoji="0" lang="en-US" altLang="en-US" sz="1200" b="0" i="0" u="none" strike="noStrike" cap="none" normalizeH="0" baseline="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2266406" y="4662459"/>
            <a:ext cx="9679636" cy="1339534"/>
          </a:xfrm>
          <a:prstGeom prst="rect">
            <a:avLst/>
          </a:prstGeom>
        </p:spPr>
        <p:txBody>
          <a:bodyPr wrap="square">
            <a:spAutoFit/>
          </a:bodyPr>
          <a:lstStyle/>
          <a:p>
            <a:pPr marL="4498975" marR="276225">
              <a:lnSpc>
                <a:spcPct val="103000"/>
              </a:lnSpc>
              <a:spcBef>
                <a:spcPts val="2335"/>
              </a:spcBef>
              <a:spcAft>
                <a:spcPts val="0"/>
              </a:spcAft>
            </a:pPr>
            <a:r>
              <a:rPr lang="en-US" sz="1200" dirty="0">
                <a:latin typeface="Arial" panose="020B0604020202020204" pitchFamily="34" charset="0"/>
                <a:ea typeface="Arial" panose="020B0604020202020204" pitchFamily="34" charset="0"/>
              </a:rPr>
              <a:t>*</a:t>
            </a:r>
            <a:r>
              <a:rPr lang="en-US" sz="1600" dirty="0">
                <a:latin typeface="Verdana" panose="020B0604030504040204" pitchFamily="34" charset="0"/>
                <a:ea typeface="Verdana" panose="020B0604030504040204" pitchFamily="34" charset="0"/>
                <a:cs typeface="Verdana" panose="020B0604030504040204" pitchFamily="34" charset="0"/>
              </a:rPr>
              <a:t>in accordance with the EPA, diverting </a:t>
            </a:r>
            <a:r>
              <a:rPr lang="en-US" sz="1600" b="1" dirty="0">
                <a:latin typeface="Verdana" panose="020B0604030504040204" pitchFamily="34" charset="0"/>
                <a:ea typeface="Verdana" panose="020B0604030504040204" pitchFamily="34" charset="0"/>
                <a:cs typeface="Verdana" panose="020B0604030504040204" pitchFamily="34" charset="0"/>
              </a:rPr>
              <a:t>316.83 tonnes </a:t>
            </a:r>
            <a:r>
              <a:rPr lang="en-US" sz="1600" dirty="0">
                <a:latin typeface="Verdana" panose="020B0604030504040204" pitchFamily="34" charset="0"/>
                <a:ea typeface="Verdana" panose="020B0604030504040204" pitchFamily="34" charset="0"/>
                <a:cs typeface="Verdana" panose="020B0604030504040204" pitchFamily="34" charset="0"/>
              </a:rPr>
              <a:t>of Royal Bank of Canada surplus from the landfill is equivalent to a GHG reduction of </a:t>
            </a:r>
            <a:r>
              <a:rPr lang="en-US" sz="1600" b="1" dirty="0">
                <a:latin typeface="Verdana" panose="020B0604030504040204" pitchFamily="34" charset="0"/>
                <a:ea typeface="Verdana" panose="020B0604030504040204" pitchFamily="34" charset="0"/>
                <a:cs typeface="Verdana" panose="020B0604030504040204" pitchFamily="34" charset="0"/>
              </a:rPr>
              <a:t>884.99</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b="1" dirty="0" err="1">
                <a:latin typeface="Verdana" panose="020B0604030504040204" pitchFamily="34" charset="0"/>
                <a:ea typeface="Verdana" panose="020B0604030504040204" pitchFamily="34" charset="0"/>
                <a:cs typeface="Verdana" panose="020B0604030504040204" pitchFamily="34" charset="0"/>
              </a:rPr>
              <a:t>tonnes</a:t>
            </a:r>
            <a:r>
              <a:rPr lang="en-US" sz="1600" b="1" dirty="0">
                <a:latin typeface="Verdana" panose="020B0604030504040204" pitchFamily="34" charset="0"/>
                <a:ea typeface="Verdana" panose="020B0604030504040204" pitchFamily="34" charset="0"/>
                <a:cs typeface="Verdana" panose="020B0604030504040204" pitchFamily="34" charset="0"/>
              </a:rPr>
              <a:t> of carbon dioxide equivalent Co2E.</a:t>
            </a:r>
            <a:endParaRPr lang="en-CA" sz="1400" b="1"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6957543" y="3843052"/>
            <a:ext cx="4758606" cy="707886"/>
          </a:xfrm>
          <a:prstGeom prst="rect">
            <a:avLst/>
          </a:prstGeom>
          <a:solidFill>
            <a:schemeClr val="bg1">
              <a:lumMod val="95000"/>
            </a:schemeClr>
          </a:solidFill>
        </p:spPr>
        <p:txBody>
          <a:bodyPr wrap="square" rtlCol="0" anchor="t">
            <a:spAutoFit/>
          </a:bodyPr>
          <a:lstStyle/>
          <a:p>
            <a:r>
              <a:rPr lang="en-CA" sz="4000" dirty="0">
                <a:solidFill>
                  <a:srgbClr val="92D050"/>
                </a:solidFill>
                <a:latin typeface="Verdana"/>
                <a:ea typeface="Verdana"/>
                <a:cs typeface="Verdana"/>
              </a:rPr>
              <a:t> 884.47 tonnes</a:t>
            </a:r>
            <a:r>
              <a:rPr lang="en-CA" sz="3200" dirty="0">
                <a:solidFill>
                  <a:srgbClr val="92D050"/>
                </a:solidFill>
              </a:rPr>
              <a:t>*</a:t>
            </a:r>
          </a:p>
        </p:txBody>
      </p:sp>
      <p:graphicFrame>
        <p:nvGraphicFramePr>
          <p:cNvPr id="5" name="Table 4"/>
          <p:cNvGraphicFramePr>
            <a:graphicFrameLocks noGrp="1"/>
          </p:cNvGraphicFramePr>
          <p:nvPr>
            <p:extLst>
              <p:ext uri="{D42A27DB-BD31-4B8C-83A1-F6EECF244321}">
                <p14:modId xmlns:p14="http://schemas.microsoft.com/office/powerpoint/2010/main" val="560790775"/>
              </p:ext>
            </p:extLst>
          </p:nvPr>
        </p:nvGraphicFramePr>
        <p:xfrm>
          <a:off x="155814" y="3333417"/>
          <a:ext cx="6162934" cy="1562399"/>
        </p:xfrm>
        <a:graphic>
          <a:graphicData uri="http://schemas.openxmlformats.org/drawingml/2006/table">
            <a:tbl>
              <a:tblPr/>
              <a:tblGrid>
                <a:gridCol w="1407694">
                  <a:extLst>
                    <a:ext uri="{9D8B030D-6E8A-4147-A177-3AD203B41FA5}">
                      <a16:colId xmlns:a16="http://schemas.microsoft.com/office/drawing/2014/main" val="1840072938"/>
                    </a:ext>
                  </a:extLst>
                </a:gridCol>
                <a:gridCol w="1843806">
                  <a:extLst>
                    <a:ext uri="{9D8B030D-6E8A-4147-A177-3AD203B41FA5}">
                      <a16:colId xmlns:a16="http://schemas.microsoft.com/office/drawing/2014/main" val="394859763"/>
                    </a:ext>
                  </a:extLst>
                </a:gridCol>
                <a:gridCol w="1551175">
                  <a:extLst>
                    <a:ext uri="{9D8B030D-6E8A-4147-A177-3AD203B41FA5}">
                      <a16:colId xmlns:a16="http://schemas.microsoft.com/office/drawing/2014/main" val="799049095"/>
                    </a:ext>
                  </a:extLst>
                </a:gridCol>
                <a:gridCol w="1360259">
                  <a:extLst>
                    <a:ext uri="{9D8B030D-6E8A-4147-A177-3AD203B41FA5}">
                      <a16:colId xmlns:a16="http://schemas.microsoft.com/office/drawing/2014/main" val="2743269862"/>
                    </a:ext>
                  </a:extLst>
                </a:gridCol>
              </a:tblGrid>
              <a:tr h="830374">
                <a:tc>
                  <a:txBody>
                    <a:bodyPr/>
                    <a:lstStyle/>
                    <a:p>
                      <a:pPr algn="ctr" fontAlgn="ctr"/>
                      <a:r>
                        <a:rPr lang="en-CA" sz="2000" b="1" i="0" u="none" strike="noStrike" dirty="0">
                          <a:solidFill>
                            <a:srgbClr val="FFFFFF"/>
                          </a:solidFill>
                          <a:effectLst/>
                          <a:latin typeface="Verdana" panose="020B0604030504040204" pitchFamily="34" charset="0"/>
                        </a:rPr>
                        <a:t>Project Ref</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2000" b="1" i="0" u="none" strike="noStrike" dirty="0">
                          <a:solidFill>
                            <a:srgbClr val="FFFFFF"/>
                          </a:solidFill>
                          <a:effectLst/>
                          <a:latin typeface="Verdana" panose="020B0604030504040204" pitchFamily="34" charset="0"/>
                        </a:rPr>
                        <a:t>Diverted</a:t>
                      </a:r>
                    </a:p>
                    <a:p>
                      <a:pPr algn="ctr" fontAlgn="ctr"/>
                      <a:r>
                        <a:rPr lang="en-CA" sz="2000" b="1" i="0" u="none" strike="noStrike" dirty="0">
                          <a:solidFill>
                            <a:srgbClr val="FFFFFF"/>
                          </a:solidFill>
                          <a:effectLst/>
                          <a:latin typeface="Verdana" panose="020B0604030504040204" pitchFamily="34" charset="0"/>
                        </a:rPr>
                        <a:t>%</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n-CA" sz="2000" b="1" i="0" u="none" strike="noStrike" dirty="0">
                          <a:solidFill>
                            <a:srgbClr val="FFFFFF"/>
                          </a:solidFill>
                          <a:effectLst/>
                          <a:latin typeface="Verdana" panose="020B0604030504040204" pitchFamily="34" charset="0"/>
                        </a:rPr>
                        <a:t>Diverted</a:t>
                      </a:r>
                    </a:p>
                    <a:p>
                      <a:pPr algn="ctr" fontAlgn="ctr"/>
                      <a:r>
                        <a:rPr lang="en-CA" sz="2000" b="1" i="0" u="none" strike="noStrike" dirty="0">
                          <a:solidFill>
                            <a:srgbClr val="FFFFFF"/>
                          </a:solidFill>
                          <a:effectLst/>
                          <a:latin typeface="Verdana" panose="020B0604030504040204" pitchFamily="34" charset="0"/>
                        </a:rPr>
                        <a:t>Tonnes</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b"/>
                      <a:r>
                        <a:rPr lang="en-CA" sz="2000" b="1" i="0" u="none" strike="noStrike" dirty="0">
                          <a:solidFill>
                            <a:srgbClr val="FFFFFF"/>
                          </a:solidFill>
                          <a:effectLst/>
                          <a:latin typeface="Verdana" panose="020B0604030504040204" pitchFamily="34" charset="0"/>
                        </a:rPr>
                        <a:t>Tonnes Co2e</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070432750"/>
                  </a:ext>
                </a:extLst>
              </a:tr>
              <a:tr h="732025">
                <a:tc>
                  <a:txBody>
                    <a:bodyPr/>
                    <a:lstStyle/>
                    <a:p>
                      <a:pPr algn="ctr" fontAlgn="b"/>
                      <a:r>
                        <a:rPr lang="en-GB" sz="2000" b="1" i="0" u="none" strike="noStrike" dirty="0">
                          <a:solidFill>
                            <a:schemeClr val="tx1"/>
                          </a:solidFill>
                          <a:effectLst/>
                          <a:latin typeface="Verdana" panose="020B0604030504040204" pitchFamily="34" charset="0"/>
                        </a:rPr>
                        <a:t>3602</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2000" b="1" i="0" u="none" strike="noStrike" dirty="0">
                          <a:solidFill>
                            <a:schemeClr val="tx1"/>
                          </a:solidFill>
                          <a:effectLst/>
                          <a:latin typeface="Verdana"/>
                        </a:rPr>
                        <a:t>92.12%</a:t>
                      </a:r>
                      <a:endParaRPr lang="en-GB" sz="2000" b="1" i="0" u="none" strike="noStrike" dirty="0">
                        <a:solidFill>
                          <a:schemeClr val="tx1"/>
                        </a:solidFill>
                        <a:effectLst/>
                        <a:latin typeface="Verdana" panose="020B0604030504040204" pitchFamily="34" charset="0"/>
                      </a:endParaRP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2000" b="1" i="0" u="none" strike="noStrike" dirty="0">
                          <a:solidFill>
                            <a:schemeClr val="tx1"/>
                          </a:solidFill>
                          <a:effectLst/>
                          <a:latin typeface="Verdana" panose="020B0604030504040204" pitchFamily="34" charset="0"/>
                        </a:rPr>
                        <a:t>316.83</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2000" b="1" i="0" u="none" strike="noStrike" dirty="0">
                          <a:solidFill>
                            <a:schemeClr val="tx1"/>
                          </a:solidFill>
                          <a:effectLst/>
                          <a:latin typeface="Verdana" panose="020B0604030504040204" pitchFamily="34" charset="0"/>
                        </a:rPr>
                        <a:t>884.99</a:t>
                      </a:r>
                    </a:p>
                  </a:txBody>
                  <a:tcPr marL="9525" marR="9525" marT="9525"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7206901"/>
                  </a:ext>
                </a:extLst>
              </a:tr>
            </a:tbl>
          </a:graphicData>
        </a:graphic>
      </p:graphicFrame>
      <p:sp>
        <p:nvSpPr>
          <p:cNvPr id="12" name="Título 5"/>
          <p:cNvSpPr txBox="1">
            <a:spLocks/>
          </p:cNvSpPr>
          <p:nvPr/>
        </p:nvSpPr>
        <p:spPr>
          <a:xfrm>
            <a:off x="181894" y="-23985"/>
            <a:ext cx="10449789"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Diversion Summary, </a:t>
            </a:r>
          </a:p>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a:t>
            </a:r>
          </a:p>
          <a:p>
            <a:pPr algn="l">
              <a:lnSpc>
                <a:spcPct val="90000"/>
              </a:lnSpc>
              <a:spcBef>
                <a:spcPts val="0"/>
              </a:spcBef>
              <a:spcAft>
                <a:spcPts val="400"/>
              </a:spcAft>
            </a:pPr>
            <a:endParaRPr lang="en-US" sz="3600" b="1" dirty="0">
              <a:solidFill>
                <a:schemeClr val="bg1"/>
              </a:solidFill>
              <a:latin typeface="Helvetica" panose="020B0604020202020204" pitchFamily="34" charset="0"/>
              <a:ea typeface="+mn-ea"/>
              <a:cs typeface="Helvetica" panose="020B0604020202020204" pitchFamily="34" charset="0"/>
            </a:endParaRPr>
          </a:p>
        </p:txBody>
      </p:sp>
      <p:pic>
        <p:nvPicPr>
          <p:cNvPr id="14" name="Picture 13">
            <a:extLst>
              <a:ext uri="{FF2B5EF4-FFF2-40B4-BE49-F238E27FC236}">
                <a16:creationId xmlns:a16="http://schemas.microsoft.com/office/drawing/2014/main" id="{3CCF75F1-C362-40A1-B22D-9321C7B54176}"/>
              </a:ext>
            </a:extLst>
          </p:cNvPr>
          <p:cNvPicPr>
            <a:picLocks noChangeAspect="1"/>
          </p:cNvPicPr>
          <p:nvPr/>
        </p:nvPicPr>
        <p:blipFill>
          <a:blip r:embed="rId2"/>
          <a:stretch>
            <a:fillRect/>
          </a:stretch>
        </p:blipFill>
        <p:spPr>
          <a:xfrm>
            <a:off x="1699028" y="1776115"/>
            <a:ext cx="1295177" cy="1467868"/>
          </a:xfrm>
          <a:prstGeom prst="rect">
            <a:avLst/>
          </a:prstGeom>
        </p:spPr>
      </p:pic>
      <p:pic>
        <p:nvPicPr>
          <p:cNvPr id="2" name="Picture 1" descr="A close up of a logo&#10;&#10;Description generated with very high confidence">
            <a:extLst>
              <a:ext uri="{FF2B5EF4-FFF2-40B4-BE49-F238E27FC236}">
                <a16:creationId xmlns:a16="http://schemas.microsoft.com/office/drawing/2014/main" id="{A874FF9A-CF36-469A-8961-802C8FCDD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433" y="2006481"/>
            <a:ext cx="1244585" cy="1150403"/>
          </a:xfrm>
          <a:prstGeom prst="rect">
            <a:avLst/>
          </a:prstGeom>
        </p:spPr>
      </p:pic>
      <p:cxnSp>
        <p:nvCxnSpPr>
          <p:cNvPr id="4" name="Straight Connector 3">
            <a:extLst>
              <a:ext uri="{FF2B5EF4-FFF2-40B4-BE49-F238E27FC236}">
                <a16:creationId xmlns:a16="http://schemas.microsoft.com/office/drawing/2014/main" id="{FDDC1D52-54B4-49D4-9D6D-480E14443D4D}"/>
              </a:ext>
            </a:extLst>
          </p:cNvPr>
          <p:cNvCxnSpPr>
            <a:cxnSpLocks/>
          </p:cNvCxnSpPr>
          <p:nvPr/>
        </p:nvCxnSpPr>
        <p:spPr>
          <a:xfrm>
            <a:off x="-2165" y="5175400"/>
            <a:ext cx="6453167" cy="24063"/>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FF53C79-E033-4882-9E37-C1B3C7250333}"/>
              </a:ext>
            </a:extLst>
          </p:cNvPr>
          <p:cNvPicPr>
            <a:picLocks noChangeAspect="1"/>
          </p:cNvPicPr>
          <p:nvPr/>
        </p:nvPicPr>
        <p:blipFill>
          <a:blip r:embed="rId4"/>
          <a:stretch>
            <a:fillRect/>
          </a:stretch>
        </p:blipFill>
        <p:spPr>
          <a:xfrm>
            <a:off x="3529776" y="1776116"/>
            <a:ext cx="1304344" cy="1467868"/>
          </a:xfrm>
          <a:prstGeom prst="rect">
            <a:avLst/>
          </a:prstGeom>
        </p:spPr>
      </p:pic>
    </p:spTree>
    <p:extLst>
      <p:ext uri="{BB962C8B-B14F-4D97-AF65-F5344CB8AC3E}">
        <p14:creationId xmlns:p14="http://schemas.microsoft.com/office/powerpoint/2010/main" val="360721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28235" y="1388322"/>
            <a:ext cx="5652992" cy="830997"/>
          </a:xfrm>
          <a:prstGeom prst="rect">
            <a:avLst/>
          </a:prstGeom>
          <a:noFill/>
        </p:spPr>
        <p:txBody>
          <a:bodyPr wrap="square" rtlCol="0">
            <a:spAutoFit/>
          </a:bodyPr>
          <a:lstStyle/>
          <a:p>
            <a:pPr algn="ctr"/>
            <a:r>
              <a:rPr lang="en-CA" sz="2400" dirty="0">
                <a:latin typeface="Verdana" panose="020B0604030504040204" pitchFamily="34" charset="0"/>
                <a:ea typeface="Verdana" panose="020B0604030504040204" pitchFamily="34" charset="0"/>
                <a:cs typeface="Verdana" panose="020B0604030504040204" pitchFamily="34" charset="0"/>
              </a:rPr>
              <a:t>Total % of </a:t>
            </a:r>
            <a:r>
              <a:rPr lang="en-US" sz="2400" dirty="0">
                <a:latin typeface="Verdana" panose="020B0604030504040204" pitchFamily="34" charset="0"/>
                <a:ea typeface="Verdana" panose="020B0604030504040204" pitchFamily="34" charset="0"/>
                <a:cs typeface="Verdana" panose="020B0604030504040204" pitchFamily="34" charset="0"/>
              </a:rPr>
              <a:t>Royal Bank of Canada  </a:t>
            </a:r>
            <a:r>
              <a:rPr lang="en-CA" sz="2400" dirty="0">
                <a:latin typeface="Verdana" panose="020B0604030504040204" pitchFamily="34" charset="0"/>
                <a:ea typeface="Verdana" panose="020B0604030504040204" pitchFamily="34" charset="0"/>
                <a:cs typeface="Verdana" panose="020B0604030504040204" pitchFamily="34" charset="0"/>
              </a:rPr>
              <a:t>Furniture Recycled</a:t>
            </a:r>
          </a:p>
        </p:txBody>
      </p:sp>
      <p:sp>
        <p:nvSpPr>
          <p:cNvPr id="8" name="Rectangle 7"/>
          <p:cNvSpPr/>
          <p:nvPr/>
        </p:nvSpPr>
        <p:spPr>
          <a:xfrm>
            <a:off x="3434959" y="3032202"/>
            <a:ext cx="6184900" cy="261610"/>
          </a:xfrm>
          <a:prstGeom prst="rect">
            <a:avLst/>
          </a:prstGeom>
        </p:spPr>
        <p:txBody>
          <a:bodyPr wrap="square">
            <a:spAutoFit/>
          </a:bodyPr>
          <a:lstStyle/>
          <a:p>
            <a:pPr>
              <a:spcAft>
                <a:spcPts val="0"/>
              </a:spcAft>
            </a:pPr>
            <a:r>
              <a:rPr lang="en-US" sz="11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 </a:t>
            </a:r>
            <a:endParaRPr lang="en-CA" sz="10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6006180" y="4638682"/>
            <a:ext cx="5812805" cy="1584088"/>
          </a:xfrm>
          <a:prstGeom prst="rect">
            <a:avLst/>
          </a:prstGeom>
          <a:noFill/>
        </p:spPr>
        <p:txBody>
          <a:bodyPr wrap="square" rtlCol="0">
            <a:spAutoFit/>
          </a:bodyPr>
          <a:lstStyle/>
          <a:p>
            <a:pPr marL="342900" marR="353060" lvl="0" indent="-342900">
              <a:lnSpc>
                <a:spcPct val="103000"/>
              </a:lnSpc>
              <a:spcBef>
                <a:spcPts val="305"/>
              </a:spcBef>
              <a:buClr>
                <a:srgbClr val="00AFEF"/>
              </a:buClr>
              <a:buSzPts val="1050"/>
              <a:buFont typeface="Arial" panose="020B0604020202020204" pitchFamily="34" charset="0"/>
              <a:buChar char="•"/>
              <a:tabLst>
                <a:tab pos="4237990" algn="l"/>
              </a:tabLst>
            </a:pPr>
            <a:r>
              <a:rPr lang="en-US" sz="1400" dirty="0">
                <a:latin typeface="Verdana" panose="020B0604030504040204" pitchFamily="34" charset="0"/>
                <a:ea typeface="Verdana" panose="020B0604030504040204" pitchFamily="34" charset="0"/>
                <a:cs typeface="Verdana" panose="020B0604030504040204" pitchFamily="34" charset="0"/>
              </a:rPr>
              <a:t>Determination of most environmentally responsible means of recycling</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605"/>
              </a:spcBef>
              <a:buClr>
                <a:srgbClr val="00AFEF"/>
              </a:buClr>
              <a:buSzPts val="1050"/>
              <a:buFont typeface="Arial" panose="020B0604020202020204" pitchFamily="34" charset="0"/>
              <a:buChar char="•"/>
              <a:tabLst>
                <a:tab pos="4237990" algn="l"/>
              </a:tabLst>
            </a:pPr>
            <a:r>
              <a:rPr lang="en-US" sz="1400" dirty="0">
                <a:latin typeface="Verdana" panose="020B0604030504040204" pitchFamily="34" charset="0"/>
                <a:ea typeface="Verdana" panose="020B0604030504040204" pitchFamily="34" charset="0"/>
                <a:cs typeface="Verdana" panose="020B0604030504040204" pitchFamily="34" charset="0"/>
              </a:rPr>
              <a:t>Maximum return of base or raw</a:t>
            </a:r>
            <a:r>
              <a:rPr lang="en-US" sz="1400" spc="5"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materials</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marR="220980" lvl="0" indent="-342900">
              <a:lnSpc>
                <a:spcPct val="103000"/>
              </a:lnSpc>
              <a:spcBef>
                <a:spcPts val="655"/>
              </a:spcBef>
              <a:buClr>
                <a:srgbClr val="00AFEF"/>
              </a:buClr>
              <a:buSzPts val="1050"/>
              <a:buFont typeface="Arial" panose="020B0604020202020204" pitchFamily="34" charset="0"/>
              <a:buChar char="•"/>
              <a:tabLst>
                <a:tab pos="4237990" algn="l"/>
              </a:tabLst>
            </a:pPr>
            <a:r>
              <a:rPr lang="en-US" sz="1400" dirty="0">
                <a:latin typeface="Verdana" panose="020B0604030504040204" pitchFamily="34" charset="0"/>
                <a:ea typeface="Verdana" panose="020B0604030504040204" pitchFamily="34" charset="0"/>
                <a:cs typeface="Verdana" panose="020B0604030504040204" pitchFamily="34" charset="0"/>
              </a:rPr>
              <a:t>Reduced negative environmental impacts and yield waste from recycling, sourcing, mining, developing and distributing raw materials.</a:t>
            </a:r>
            <a:endParaRPr lang="en-CA" sz="1400" dirty="0">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6290476" y="3370756"/>
            <a:ext cx="5528509" cy="1169551"/>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Royal Bank of Canada </a:t>
            </a:r>
            <a:r>
              <a:rPr lang="en-CA" sz="1400" dirty="0">
                <a:latin typeface="Verdana" panose="020B0604030504040204" pitchFamily="34" charset="0"/>
                <a:ea typeface="Verdana" panose="020B0604030504040204" pitchFamily="34" charset="0"/>
                <a:cs typeface="Verdana" panose="020B0604030504040204" pitchFamily="34" charset="0"/>
              </a:rPr>
              <a:t>none giftable items were recycled Following “best environmental practices.”  Recycling is the best option for items that cannot be redeployed via Resale or charitable reuse. Only the csr eco solutions programs prevent material waste and ensures:</a:t>
            </a:r>
          </a:p>
        </p:txBody>
      </p:sp>
      <p:sp>
        <p:nvSpPr>
          <p:cNvPr id="13" name="TextBox 12"/>
          <p:cNvSpPr txBox="1"/>
          <p:nvPr/>
        </p:nvSpPr>
        <p:spPr>
          <a:xfrm>
            <a:off x="7140293" y="2370482"/>
            <a:ext cx="3544577" cy="923330"/>
          </a:xfrm>
          <a:prstGeom prst="rect">
            <a:avLst/>
          </a:prstGeom>
          <a:solidFill>
            <a:schemeClr val="accent6">
              <a:lumMod val="20000"/>
              <a:lumOff val="80000"/>
            </a:schemeClr>
          </a:solidFill>
        </p:spPr>
        <p:txBody>
          <a:bodyPr wrap="square" rtlCol="0">
            <a:spAutoFit/>
          </a:bodyPr>
          <a:lstStyle/>
          <a:p>
            <a:pPr algn="ctr"/>
            <a:r>
              <a:rPr lang="en-CA" sz="5400" dirty="0">
                <a:latin typeface="Verdana" panose="020B0604030504040204" pitchFamily="34" charset="0"/>
                <a:ea typeface="Verdana" panose="020B0604030504040204" pitchFamily="34" charset="0"/>
                <a:cs typeface="Verdana" panose="020B0604030504040204" pitchFamily="34" charset="0"/>
              </a:rPr>
              <a:t>43.55% </a:t>
            </a:r>
          </a:p>
        </p:txBody>
      </p:sp>
      <p:graphicFrame>
        <p:nvGraphicFramePr>
          <p:cNvPr id="11" name="Table 10"/>
          <p:cNvGraphicFramePr>
            <a:graphicFrameLocks noGrp="1"/>
          </p:cNvGraphicFramePr>
          <p:nvPr>
            <p:extLst>
              <p:ext uri="{D42A27DB-BD31-4B8C-83A1-F6EECF244321}">
                <p14:modId xmlns:p14="http://schemas.microsoft.com/office/powerpoint/2010/main" val="617877780"/>
              </p:ext>
            </p:extLst>
          </p:nvPr>
        </p:nvGraphicFramePr>
        <p:xfrm>
          <a:off x="486741" y="3779438"/>
          <a:ext cx="5186381" cy="1480482"/>
        </p:xfrm>
        <a:graphic>
          <a:graphicData uri="http://schemas.openxmlformats.org/drawingml/2006/table">
            <a:tbl>
              <a:tblPr/>
              <a:tblGrid>
                <a:gridCol w="1359568">
                  <a:extLst>
                    <a:ext uri="{9D8B030D-6E8A-4147-A177-3AD203B41FA5}">
                      <a16:colId xmlns:a16="http://schemas.microsoft.com/office/drawing/2014/main" val="871365251"/>
                    </a:ext>
                  </a:extLst>
                </a:gridCol>
                <a:gridCol w="2151709">
                  <a:extLst>
                    <a:ext uri="{9D8B030D-6E8A-4147-A177-3AD203B41FA5}">
                      <a16:colId xmlns:a16="http://schemas.microsoft.com/office/drawing/2014/main" val="2427177357"/>
                    </a:ext>
                  </a:extLst>
                </a:gridCol>
                <a:gridCol w="1675104">
                  <a:extLst>
                    <a:ext uri="{9D8B030D-6E8A-4147-A177-3AD203B41FA5}">
                      <a16:colId xmlns:a16="http://schemas.microsoft.com/office/drawing/2014/main" val="4189394434"/>
                    </a:ext>
                  </a:extLst>
                </a:gridCol>
              </a:tblGrid>
              <a:tr h="71304">
                <a:tc>
                  <a:txBody>
                    <a:bodyPr/>
                    <a:lstStyle/>
                    <a:p>
                      <a:pPr algn="ctr" fontAlgn="ctr"/>
                      <a:r>
                        <a:rPr lang="en-CA" sz="2000" b="1" i="0" u="none" strike="noStrike" dirty="0">
                          <a:solidFill>
                            <a:srgbClr val="FFFFFF"/>
                          </a:solidFill>
                          <a:effectLst/>
                          <a:latin typeface="Verdana" panose="020B0604030504040204" pitchFamily="34" charset="0"/>
                        </a:rPr>
                        <a:t>Project Ref</a:t>
                      </a: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2000" b="1" i="0" u="none" strike="noStrike" dirty="0">
                          <a:solidFill>
                            <a:srgbClr val="FFFFFF"/>
                          </a:solidFill>
                          <a:effectLst/>
                          <a:latin typeface="Verdana" panose="020B0604030504040204" pitchFamily="34" charset="0"/>
                        </a:rPr>
                        <a:t>Recycled </a:t>
                      </a:r>
                    </a:p>
                    <a:p>
                      <a:pPr algn="ctr" fontAlgn="ctr"/>
                      <a:r>
                        <a:rPr lang="en-CA" sz="2000" b="1" i="0" u="none" strike="noStrike" dirty="0">
                          <a:solidFill>
                            <a:srgbClr val="FFFFFF"/>
                          </a:solidFill>
                          <a:effectLst/>
                          <a:latin typeface="Verdana" panose="020B0604030504040204" pitchFamily="34" charset="0"/>
                        </a:rPr>
                        <a:t>%</a:t>
                      </a:r>
                    </a:p>
                    <a:p>
                      <a:pPr algn="ctr" fontAlgn="ctr"/>
                      <a:endParaRPr lang="en-CA" sz="2000" b="1" i="0" u="none" strike="noStrike" dirty="0">
                        <a:solidFill>
                          <a:srgbClr val="FFFFFF"/>
                        </a:solidFill>
                        <a:effectLst/>
                        <a:latin typeface="Verdana" panose="020B060403050404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r>
                        <a:rPr lang="en-CA" sz="2000" b="1" i="0" u="none" strike="noStrike" dirty="0">
                          <a:solidFill>
                            <a:srgbClr val="FFFFFF"/>
                          </a:solidFill>
                          <a:effectLst/>
                          <a:latin typeface="Verdana" panose="020B0604030504040204" pitchFamily="34" charset="0"/>
                        </a:rPr>
                        <a:t>Recycled Tonnes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90898319"/>
                  </a:ext>
                </a:extLst>
              </a:tr>
              <a:tr h="556557">
                <a:tc>
                  <a:txBody>
                    <a:bodyPr/>
                    <a:lstStyle/>
                    <a:p>
                      <a:pPr algn="ctr" fontAlgn="b"/>
                      <a:r>
                        <a:rPr lang="en-GB" sz="2000" b="1" i="0" u="none" strike="noStrike" dirty="0">
                          <a:solidFill>
                            <a:schemeClr val="tx1"/>
                          </a:solidFill>
                          <a:effectLst/>
                          <a:latin typeface="Verdana" panose="020B0604030504040204" pitchFamily="34" charset="0"/>
                        </a:rPr>
                        <a:t>3602</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2000" b="1" i="0" u="none" strike="noStrike" dirty="0">
                          <a:solidFill>
                            <a:schemeClr val="tx1"/>
                          </a:solidFill>
                          <a:effectLst/>
                          <a:latin typeface="Verdana" panose="020B0604030504040204" pitchFamily="34" charset="0"/>
                        </a:rPr>
                        <a:t>43.55%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GB" sz="2000" b="1" i="0" u="none" strike="noStrike" dirty="0">
                          <a:solidFill>
                            <a:schemeClr val="tx1"/>
                          </a:solidFill>
                          <a:effectLst/>
                          <a:latin typeface="Verdana" panose="020B0604030504040204" pitchFamily="34" charset="0"/>
                        </a:rPr>
                        <a:t>149.78</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10996488"/>
                  </a:ext>
                </a:extLst>
              </a:tr>
            </a:tbl>
          </a:graphicData>
        </a:graphic>
      </p:graphicFrame>
      <p:pic>
        <p:nvPicPr>
          <p:cNvPr id="4" name="Picture 3">
            <a:extLst>
              <a:ext uri="{FF2B5EF4-FFF2-40B4-BE49-F238E27FC236}">
                <a16:creationId xmlns:a16="http://schemas.microsoft.com/office/drawing/2014/main" id="{9DDAF226-53C1-0B41-B03D-31847EFFA35B}"/>
              </a:ext>
            </a:extLst>
          </p:cNvPr>
          <p:cNvPicPr>
            <a:picLocks noChangeAspect="1"/>
          </p:cNvPicPr>
          <p:nvPr/>
        </p:nvPicPr>
        <p:blipFill>
          <a:blip r:embed="rId2"/>
          <a:stretch>
            <a:fillRect/>
          </a:stretch>
        </p:blipFill>
        <p:spPr>
          <a:xfrm>
            <a:off x="2572141" y="1388322"/>
            <a:ext cx="2308353" cy="2308353"/>
          </a:xfrm>
          <a:prstGeom prst="rect">
            <a:avLst/>
          </a:prstGeom>
        </p:spPr>
      </p:pic>
      <p:sp>
        <p:nvSpPr>
          <p:cNvPr id="16" name="Rectangle 15">
            <a:extLst>
              <a:ext uri="{FF2B5EF4-FFF2-40B4-BE49-F238E27FC236}">
                <a16:creationId xmlns:a16="http://schemas.microsoft.com/office/drawing/2014/main" id="{EFA68D3B-1A24-4B84-B999-574386D29436}"/>
              </a:ext>
            </a:extLst>
          </p:cNvPr>
          <p:cNvSpPr/>
          <p:nvPr/>
        </p:nvSpPr>
        <p:spPr>
          <a:xfrm>
            <a:off x="201995" y="-24726"/>
            <a:ext cx="10482875"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Recycling Impact,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 </a:t>
            </a:r>
          </a:p>
        </p:txBody>
      </p:sp>
      <p:cxnSp>
        <p:nvCxnSpPr>
          <p:cNvPr id="2" name="Straight Connector 1">
            <a:extLst>
              <a:ext uri="{FF2B5EF4-FFF2-40B4-BE49-F238E27FC236}">
                <a16:creationId xmlns:a16="http://schemas.microsoft.com/office/drawing/2014/main" id="{9765AA42-54BA-4348-AC57-F3F8D468A627}"/>
              </a:ext>
            </a:extLst>
          </p:cNvPr>
          <p:cNvCxnSpPr>
            <a:cxnSpLocks/>
          </p:cNvCxnSpPr>
          <p:nvPr/>
        </p:nvCxnSpPr>
        <p:spPr>
          <a:xfrm>
            <a:off x="455034" y="5584474"/>
            <a:ext cx="5153757"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079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992283" y="2181479"/>
            <a:ext cx="4291501" cy="3477875"/>
          </a:xfrm>
          <a:prstGeom prst="rect">
            <a:avLst/>
          </a:prstGeom>
          <a:noFill/>
        </p:spPr>
        <p:txBody>
          <a:bodyPr wrap="square" rtlCol="0">
            <a:spAutoFit/>
          </a:bodyPr>
          <a:lstStyle/>
          <a:p>
            <a:pPr algn="ctr"/>
            <a:r>
              <a:rPr lang="en-GB" sz="2000" b="1" dirty="0">
                <a:latin typeface="Verdana" panose="020B0604030504040204" pitchFamily="34" charset="0"/>
                <a:ea typeface="Verdana" panose="020B0604030504040204" pitchFamily="34" charset="0"/>
                <a:cs typeface="Verdana" panose="020B0604030504040204" pitchFamily="34" charset="0"/>
              </a:rPr>
              <a:t>*A carbon credit is a generic term for any tradable certificate or permit representing the right to emit one tonne of carbon dioxide or the mass of another greenhouse gas with a carbon dioxide equivalent (tCO2e) equivalent to one tonne of carbon dioxide.</a:t>
            </a:r>
            <a:endParaRPr lang="en-CA" sz="2000" dirty="0">
              <a:latin typeface="Verdana" panose="020B0604030504040204" pitchFamily="34" charset="0"/>
              <a:ea typeface="Verdana" panose="020B0604030504040204" pitchFamily="34" charset="0"/>
              <a:cs typeface="Verdana" panose="020B0604030504040204" pitchFamily="34" charset="0"/>
            </a:endParaRPr>
          </a:p>
        </p:txBody>
      </p:sp>
      <p:sp>
        <p:nvSpPr>
          <p:cNvPr id="17" name="Título 5"/>
          <p:cNvSpPr txBox="1">
            <a:spLocks/>
          </p:cNvSpPr>
          <p:nvPr/>
        </p:nvSpPr>
        <p:spPr>
          <a:xfrm>
            <a:off x="2475426" y="2051375"/>
            <a:ext cx="4027919"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300"/>
              </a:spcAft>
            </a:pPr>
            <a:r>
              <a:rPr lang="en-CA" sz="2000" b="1" dirty="0">
                <a:latin typeface="Verdana" panose="020B0604030504040204" pitchFamily="34" charset="0"/>
              </a:rPr>
              <a:t>Potential Carbon Credits Earned</a:t>
            </a:r>
          </a:p>
          <a:p>
            <a:pPr algn="l">
              <a:lnSpc>
                <a:spcPct val="90000"/>
              </a:lnSpc>
              <a:spcAft>
                <a:spcPts val="300"/>
              </a:spcAft>
            </a:pPr>
            <a:endParaRPr lang="en-US" sz="20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Rectangle 18"/>
          <p:cNvSpPr/>
          <p:nvPr/>
        </p:nvSpPr>
        <p:spPr>
          <a:xfrm>
            <a:off x="2264572" y="2920413"/>
            <a:ext cx="4238773" cy="757130"/>
          </a:xfrm>
          <a:prstGeom prst="rect">
            <a:avLst/>
          </a:prstGeom>
        </p:spPr>
        <p:txBody>
          <a:bodyPr wrap="square">
            <a:spAutoFit/>
          </a:bodyPr>
          <a:lstStyle/>
          <a:p>
            <a:pPr>
              <a:lnSpc>
                <a:spcPct val="90000"/>
              </a:lnSpc>
              <a:spcAft>
                <a:spcPts val="300"/>
              </a:spcAft>
            </a:pPr>
            <a:r>
              <a:rPr lang="en-US" sz="4800" dirty="0">
                <a:solidFill>
                  <a:srgbClr val="92D050"/>
                </a:solidFill>
                <a:latin typeface="Verdana" panose="020B0604030504040204" pitchFamily="34" charset="0"/>
                <a:ea typeface="Verdana" panose="020B0604030504040204" pitchFamily="34" charset="0"/>
                <a:cs typeface="Verdana" panose="020B0604030504040204" pitchFamily="34" charset="0"/>
              </a:rPr>
              <a:t>884.99</a:t>
            </a:r>
            <a:endParaRPr lang="en-US" sz="4400" baseline="30000" dirty="0">
              <a:solidFill>
                <a:srgbClr val="92D05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ítulo 5"/>
          <p:cNvSpPr txBox="1">
            <a:spLocks/>
          </p:cNvSpPr>
          <p:nvPr/>
        </p:nvSpPr>
        <p:spPr>
          <a:xfrm>
            <a:off x="2476613" y="4380750"/>
            <a:ext cx="4027919"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300"/>
              </a:spcAft>
            </a:pPr>
            <a:r>
              <a:rPr lang="en-CA" sz="2000" b="1" dirty="0">
                <a:latin typeface="Verdana" panose="020B0604030504040204" pitchFamily="34" charset="0"/>
              </a:rPr>
              <a:t>Potential Carbon Credits Value</a:t>
            </a:r>
          </a:p>
          <a:p>
            <a:pPr algn="l">
              <a:lnSpc>
                <a:spcPct val="90000"/>
              </a:lnSpc>
              <a:spcAft>
                <a:spcPts val="300"/>
              </a:spcAft>
            </a:pPr>
            <a:endParaRPr lang="en-US" sz="20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1" name="Título 5"/>
          <p:cNvSpPr txBox="1">
            <a:spLocks/>
          </p:cNvSpPr>
          <p:nvPr/>
        </p:nvSpPr>
        <p:spPr>
          <a:xfrm>
            <a:off x="220605" y="-17134"/>
            <a:ext cx="12033853"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Potential Carbon </a:t>
            </a:r>
          </a:p>
          <a:p>
            <a:pPr algn="l">
              <a:lnSpc>
                <a:spcPct val="90000"/>
              </a:lnSpc>
            </a:pPr>
            <a:r>
              <a:rPr lang="en-US" sz="4000" dirty="0" err="1">
                <a:solidFill>
                  <a:schemeClr val="bg1"/>
                </a:solidFill>
                <a:latin typeface="Helvetica" panose="020B0604020202020204" pitchFamily="34" charset="0"/>
                <a:ea typeface="Verdana" panose="020B0604030504040204" pitchFamily="34" charset="0"/>
                <a:cs typeface="Helvetica" panose="020B0604020202020204" pitchFamily="34" charset="0"/>
              </a:rPr>
              <a:t>Credits,January</a:t>
            </a: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 2019</a:t>
            </a:r>
          </a:p>
          <a:p>
            <a:pPr algn="l">
              <a:lnSpc>
                <a:spcPct val="90000"/>
              </a:lnSpc>
            </a:pPr>
            <a:endParaRPr lang="en-US" sz="4000" b="1" dirty="0">
              <a:solidFill>
                <a:schemeClr val="bg1"/>
              </a:solidFill>
              <a:latin typeface="Helvetica" panose="020B0604020202020204" pitchFamily="34" charset="0"/>
              <a:ea typeface="+mn-ea"/>
              <a:cs typeface="Helvetica" panose="020B0604020202020204" pitchFamily="34" charset="0"/>
            </a:endParaRPr>
          </a:p>
        </p:txBody>
      </p:sp>
      <p:pic>
        <p:nvPicPr>
          <p:cNvPr id="23" name="Picture 22">
            <a:extLst>
              <a:ext uri="{FF2B5EF4-FFF2-40B4-BE49-F238E27FC236}">
                <a16:creationId xmlns:a16="http://schemas.microsoft.com/office/drawing/2014/main" id="{6BFEFB09-A777-4545-BD8C-BCBDA2E4DEC2}"/>
              </a:ext>
            </a:extLst>
          </p:cNvPr>
          <p:cNvPicPr>
            <a:picLocks noChangeAspect="1"/>
          </p:cNvPicPr>
          <p:nvPr/>
        </p:nvPicPr>
        <p:blipFill>
          <a:blip r:embed="rId2"/>
          <a:stretch>
            <a:fillRect/>
          </a:stretch>
        </p:blipFill>
        <p:spPr>
          <a:xfrm>
            <a:off x="428002" y="4261699"/>
            <a:ext cx="1438153" cy="1725785"/>
          </a:xfrm>
          <a:prstGeom prst="rect">
            <a:avLst/>
          </a:prstGeom>
        </p:spPr>
      </p:pic>
      <p:sp>
        <p:nvSpPr>
          <p:cNvPr id="16" name="Rectangle 15">
            <a:extLst>
              <a:ext uri="{FF2B5EF4-FFF2-40B4-BE49-F238E27FC236}">
                <a16:creationId xmlns:a16="http://schemas.microsoft.com/office/drawing/2014/main" id="{2CC40B5A-B607-4C36-911E-6A2DFBECD1AF}"/>
              </a:ext>
            </a:extLst>
          </p:cNvPr>
          <p:cNvSpPr/>
          <p:nvPr/>
        </p:nvSpPr>
        <p:spPr>
          <a:xfrm>
            <a:off x="2264572" y="5425170"/>
            <a:ext cx="4238773" cy="757130"/>
          </a:xfrm>
          <a:prstGeom prst="rect">
            <a:avLst/>
          </a:prstGeom>
        </p:spPr>
        <p:txBody>
          <a:bodyPr wrap="square">
            <a:spAutoFit/>
          </a:bodyPr>
          <a:lstStyle/>
          <a:p>
            <a:pPr>
              <a:lnSpc>
                <a:spcPct val="90000"/>
              </a:lnSpc>
              <a:spcAft>
                <a:spcPts val="300"/>
              </a:spcAft>
            </a:pPr>
            <a:r>
              <a:rPr lang="en-US" sz="4800" dirty="0">
                <a:solidFill>
                  <a:srgbClr val="92D050"/>
                </a:solidFill>
                <a:latin typeface="Verdana" panose="020B0604030504040204" pitchFamily="34" charset="0"/>
                <a:ea typeface="Verdana" panose="020B0604030504040204" pitchFamily="34" charset="0"/>
                <a:cs typeface="Verdana" panose="020B0604030504040204" pitchFamily="34" charset="0"/>
              </a:rPr>
              <a:t>$26,549.85</a:t>
            </a:r>
            <a:endParaRPr lang="en-US" sz="4400" baseline="30000" dirty="0">
              <a:solidFill>
                <a:srgbClr val="92D050"/>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extLst>
              <a:ext uri="{FF2B5EF4-FFF2-40B4-BE49-F238E27FC236}">
                <a16:creationId xmlns:a16="http://schemas.microsoft.com/office/drawing/2014/main" id="{2F9766AB-28AC-4FB4-AEF2-DAF917A07262}"/>
              </a:ext>
            </a:extLst>
          </p:cNvPr>
          <p:cNvPicPr>
            <a:picLocks noChangeAspect="1"/>
          </p:cNvPicPr>
          <p:nvPr/>
        </p:nvPicPr>
        <p:blipFill>
          <a:blip r:embed="rId3"/>
          <a:stretch>
            <a:fillRect/>
          </a:stretch>
        </p:blipFill>
        <p:spPr>
          <a:xfrm>
            <a:off x="372339" y="1703215"/>
            <a:ext cx="1427091" cy="1725785"/>
          </a:xfrm>
          <a:prstGeom prst="rect">
            <a:avLst/>
          </a:prstGeom>
        </p:spPr>
      </p:pic>
      <p:cxnSp>
        <p:nvCxnSpPr>
          <p:cNvPr id="2" name="Straight Connector 1">
            <a:extLst>
              <a:ext uri="{FF2B5EF4-FFF2-40B4-BE49-F238E27FC236}">
                <a16:creationId xmlns:a16="http://schemas.microsoft.com/office/drawing/2014/main" id="{B02C270C-9528-4BAA-B425-DFC2617FE4D1}"/>
              </a:ext>
            </a:extLst>
          </p:cNvPr>
          <p:cNvCxnSpPr>
            <a:cxnSpLocks/>
          </p:cNvCxnSpPr>
          <p:nvPr/>
        </p:nvCxnSpPr>
        <p:spPr>
          <a:xfrm flipV="1">
            <a:off x="2410054" y="2720959"/>
            <a:ext cx="3910494" cy="8021"/>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6C1E45-6F56-479E-916E-EDD7F969B5D4}"/>
              </a:ext>
            </a:extLst>
          </p:cNvPr>
          <p:cNvCxnSpPr>
            <a:cxnSpLocks/>
          </p:cNvCxnSpPr>
          <p:nvPr/>
        </p:nvCxnSpPr>
        <p:spPr>
          <a:xfrm flipV="1">
            <a:off x="2353906" y="5095190"/>
            <a:ext cx="3910494" cy="8021"/>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277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5"/>
          <p:cNvSpPr txBox="1">
            <a:spLocks/>
          </p:cNvSpPr>
          <p:nvPr/>
        </p:nvSpPr>
        <p:spPr>
          <a:xfrm>
            <a:off x="130509" y="-44442"/>
            <a:ext cx="11686630"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Social Impact, </a:t>
            </a:r>
          </a:p>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Charitable Gift in Kind. January 2019</a:t>
            </a:r>
            <a:endParaRPr lang="en-US" sz="4000" dirty="0">
              <a:solidFill>
                <a:schemeClr val="bg1"/>
              </a:solidFill>
              <a:latin typeface="Helvetica" panose="020B0604020202020204" pitchFamily="34" charset="0"/>
              <a:ea typeface="+mn-ea"/>
              <a:cs typeface="Helvetica" panose="020B0604020202020204" pitchFamily="34" charset="0"/>
            </a:endParaRPr>
          </a:p>
        </p:txBody>
      </p:sp>
      <p:sp>
        <p:nvSpPr>
          <p:cNvPr id="29" name="Título 5">
            <a:extLst>
              <a:ext uri="{FF2B5EF4-FFF2-40B4-BE49-F238E27FC236}">
                <a16:creationId xmlns:a16="http://schemas.microsoft.com/office/drawing/2014/main" id="{4C4FE945-B0DE-4A04-911F-E05A3D9A7028}"/>
              </a:ext>
            </a:extLst>
          </p:cNvPr>
          <p:cNvSpPr txBox="1">
            <a:spLocks/>
          </p:cNvSpPr>
          <p:nvPr/>
        </p:nvSpPr>
        <p:spPr>
          <a:xfrm>
            <a:off x="5982" y="2978298"/>
            <a:ext cx="3890437"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300"/>
              </a:spcAft>
            </a:pPr>
            <a:r>
              <a:rPr lang="en-GB" sz="1800" b="1" dirty="0">
                <a:latin typeface="Verdana" panose="020B0604030504040204" pitchFamily="34" charset="0"/>
                <a:ea typeface="Verdana" panose="020B0604030504040204" pitchFamily="34" charset="0"/>
                <a:cs typeface="Verdana" panose="020B0604030504040204" pitchFamily="34" charset="0"/>
              </a:rPr>
              <a:t>Habitat for Humanity Mississauga</a:t>
            </a:r>
            <a:endParaRPr lang="en-US" sz="1800" b="1" dirty="0">
              <a:latin typeface="Verdana" panose="020B0604030504040204" pitchFamily="34" charset="0"/>
              <a:ea typeface="Verdana" panose="020B0604030504040204" pitchFamily="34" charset="0"/>
              <a:cs typeface="Verdana" panose="020B0604030504040204" pitchFamily="34" charset="0"/>
            </a:endParaRPr>
          </a:p>
        </p:txBody>
      </p:sp>
      <p:sp>
        <p:nvSpPr>
          <p:cNvPr id="31" name="Rectangle 30">
            <a:extLst>
              <a:ext uri="{FF2B5EF4-FFF2-40B4-BE49-F238E27FC236}">
                <a16:creationId xmlns:a16="http://schemas.microsoft.com/office/drawing/2014/main" id="{0043317B-680E-4A61-BB56-6DDAD8D17B01}"/>
              </a:ext>
            </a:extLst>
          </p:cNvPr>
          <p:cNvSpPr/>
          <p:nvPr/>
        </p:nvSpPr>
        <p:spPr>
          <a:xfrm>
            <a:off x="130509" y="2248318"/>
            <a:ext cx="3207496" cy="590931"/>
          </a:xfrm>
          <a:prstGeom prst="rect">
            <a:avLst/>
          </a:prstGeom>
        </p:spPr>
        <p:txBody>
          <a:bodyPr wrap="square">
            <a:spAutoFit/>
          </a:bodyPr>
          <a:lstStyle/>
          <a:p>
            <a:pPr algn="ctr">
              <a:lnSpc>
                <a:spcPct val="90000"/>
              </a:lnSpc>
              <a:spcAft>
                <a:spcPts val="300"/>
              </a:spcAft>
            </a:pPr>
            <a:r>
              <a:rPr lang="en-US" sz="3600" b="1" dirty="0">
                <a:solidFill>
                  <a:srgbClr val="82BC00"/>
                </a:solidFill>
                <a:latin typeface="Helvetica" panose="020B0604020202020204" pitchFamily="34" charset="0"/>
                <a:cs typeface="Helvetica" panose="020B0604020202020204" pitchFamily="34" charset="0"/>
              </a:rPr>
              <a:t>  </a:t>
            </a:r>
            <a:r>
              <a:rPr lang="en-US" sz="3600" b="1" dirty="0">
                <a:solidFill>
                  <a:srgbClr val="92D050"/>
                </a:solidFill>
                <a:latin typeface="Helvetica" panose="020B0604020202020204" pitchFamily="34" charset="0"/>
                <a:cs typeface="Helvetica" panose="020B0604020202020204" pitchFamily="34" charset="0"/>
              </a:rPr>
              <a:t> 658 Items</a:t>
            </a:r>
            <a:endParaRPr lang="en-US" sz="3200" b="1" baseline="30000" dirty="0">
              <a:solidFill>
                <a:srgbClr val="92D050"/>
              </a:solidFill>
              <a:latin typeface="Helvetica" panose="020B0604020202020204" pitchFamily="34" charset="0"/>
              <a:cs typeface="Helvetica" panose="020B0604020202020204" pitchFamily="34" charset="0"/>
            </a:endParaRPr>
          </a:p>
        </p:txBody>
      </p:sp>
      <p:sp>
        <p:nvSpPr>
          <p:cNvPr id="32" name="Título 5">
            <a:extLst>
              <a:ext uri="{FF2B5EF4-FFF2-40B4-BE49-F238E27FC236}">
                <a16:creationId xmlns:a16="http://schemas.microsoft.com/office/drawing/2014/main" id="{5971D48C-B385-4760-BF68-A94FD7E1CF59}"/>
              </a:ext>
            </a:extLst>
          </p:cNvPr>
          <p:cNvSpPr txBox="1">
            <a:spLocks/>
          </p:cNvSpPr>
          <p:nvPr/>
        </p:nvSpPr>
        <p:spPr>
          <a:xfrm>
            <a:off x="4223367" y="4521422"/>
            <a:ext cx="3890437"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300"/>
              </a:spcAft>
            </a:pPr>
            <a:r>
              <a:rPr lang="en-US" sz="1800" b="1" dirty="0">
                <a:latin typeface="Verdana" panose="020B0604030504040204" pitchFamily="34" charset="0"/>
                <a:ea typeface="Verdana" panose="020B0604030504040204" pitchFamily="34" charset="0"/>
                <a:cs typeface="Verdana" panose="020B0604030504040204" pitchFamily="34" charset="0"/>
              </a:rPr>
              <a:t>Grace Place</a:t>
            </a:r>
          </a:p>
        </p:txBody>
      </p:sp>
      <p:sp>
        <p:nvSpPr>
          <p:cNvPr id="34" name="Rectangle 33">
            <a:extLst>
              <a:ext uri="{FF2B5EF4-FFF2-40B4-BE49-F238E27FC236}">
                <a16:creationId xmlns:a16="http://schemas.microsoft.com/office/drawing/2014/main" id="{3F4BD664-B0F4-4336-8939-10C6E5EBCF6A}"/>
              </a:ext>
            </a:extLst>
          </p:cNvPr>
          <p:cNvSpPr/>
          <p:nvPr/>
        </p:nvSpPr>
        <p:spPr>
          <a:xfrm>
            <a:off x="4340569" y="2218367"/>
            <a:ext cx="3521481" cy="590931"/>
          </a:xfrm>
          <a:prstGeom prst="rect">
            <a:avLst/>
          </a:prstGeom>
        </p:spPr>
        <p:txBody>
          <a:bodyPr wrap="square">
            <a:spAutoFit/>
          </a:bodyPr>
          <a:lstStyle/>
          <a:p>
            <a:pPr algn="ctr">
              <a:lnSpc>
                <a:spcPct val="90000"/>
              </a:lnSpc>
              <a:spcAft>
                <a:spcPts val="300"/>
              </a:spcAft>
            </a:pPr>
            <a:r>
              <a:rPr lang="en-US" sz="3600" b="1" dirty="0">
                <a:solidFill>
                  <a:srgbClr val="82BC00"/>
                </a:solidFill>
                <a:latin typeface="Helvetica" panose="020B0604020202020204" pitchFamily="34" charset="0"/>
                <a:cs typeface="Helvetica" panose="020B0604020202020204" pitchFamily="34" charset="0"/>
              </a:rPr>
              <a:t>  </a:t>
            </a:r>
            <a:r>
              <a:rPr lang="en-US" sz="3600" b="1" dirty="0">
                <a:solidFill>
                  <a:srgbClr val="92D050"/>
                </a:solidFill>
                <a:latin typeface="Helvetica" panose="020B0604020202020204" pitchFamily="34" charset="0"/>
                <a:cs typeface="Helvetica" panose="020B0604020202020204" pitchFamily="34" charset="0"/>
              </a:rPr>
              <a:t> 7 Items</a:t>
            </a:r>
            <a:endParaRPr lang="en-US" sz="3200" b="1" baseline="30000" dirty="0">
              <a:solidFill>
                <a:srgbClr val="92D050"/>
              </a:solidFill>
              <a:latin typeface="Helvetica" panose="020B0604020202020204" pitchFamily="34" charset="0"/>
              <a:cs typeface="Helvetica" panose="020B0604020202020204" pitchFamily="34" charset="0"/>
            </a:endParaRPr>
          </a:p>
        </p:txBody>
      </p:sp>
      <p:pic>
        <p:nvPicPr>
          <p:cNvPr id="21" name="Picture 20">
            <a:extLst>
              <a:ext uri="{FF2B5EF4-FFF2-40B4-BE49-F238E27FC236}">
                <a16:creationId xmlns:a16="http://schemas.microsoft.com/office/drawing/2014/main" id="{096266E7-BAC7-498C-8672-79EA90B2A49E}"/>
              </a:ext>
            </a:extLst>
          </p:cNvPr>
          <p:cNvPicPr>
            <a:picLocks noChangeAspect="1"/>
          </p:cNvPicPr>
          <p:nvPr/>
        </p:nvPicPr>
        <p:blipFill rotWithShape="1">
          <a:blip r:embed="rId2"/>
          <a:srcRect t="86821"/>
          <a:stretch/>
        </p:blipFill>
        <p:spPr>
          <a:xfrm>
            <a:off x="262130" y="2011439"/>
            <a:ext cx="3389860" cy="155963"/>
          </a:xfrm>
          <a:prstGeom prst="rect">
            <a:avLst/>
          </a:prstGeom>
        </p:spPr>
      </p:pic>
      <p:pic>
        <p:nvPicPr>
          <p:cNvPr id="25" name="Picture 24">
            <a:extLst>
              <a:ext uri="{FF2B5EF4-FFF2-40B4-BE49-F238E27FC236}">
                <a16:creationId xmlns:a16="http://schemas.microsoft.com/office/drawing/2014/main" id="{6475D2C0-5E9E-459E-B351-AC1EC1AC58E1}"/>
              </a:ext>
            </a:extLst>
          </p:cNvPr>
          <p:cNvPicPr>
            <a:picLocks noChangeAspect="1"/>
          </p:cNvPicPr>
          <p:nvPr/>
        </p:nvPicPr>
        <p:blipFill rotWithShape="1">
          <a:blip r:embed="rId2"/>
          <a:srcRect t="86821"/>
          <a:stretch/>
        </p:blipFill>
        <p:spPr>
          <a:xfrm>
            <a:off x="327649" y="3516433"/>
            <a:ext cx="3389860" cy="155963"/>
          </a:xfrm>
          <a:prstGeom prst="rect">
            <a:avLst/>
          </a:prstGeom>
        </p:spPr>
      </p:pic>
      <p:pic>
        <p:nvPicPr>
          <p:cNvPr id="27" name="Picture 26">
            <a:extLst>
              <a:ext uri="{FF2B5EF4-FFF2-40B4-BE49-F238E27FC236}">
                <a16:creationId xmlns:a16="http://schemas.microsoft.com/office/drawing/2014/main" id="{81B48E58-6727-446B-803B-EBD249302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202" y="1741764"/>
            <a:ext cx="2503890" cy="2361581"/>
          </a:xfrm>
          <a:prstGeom prst="rect">
            <a:avLst/>
          </a:prstGeom>
        </p:spPr>
      </p:pic>
      <p:sp>
        <p:nvSpPr>
          <p:cNvPr id="12" name="Rectangle 11">
            <a:extLst>
              <a:ext uri="{FF2B5EF4-FFF2-40B4-BE49-F238E27FC236}">
                <a16:creationId xmlns:a16="http://schemas.microsoft.com/office/drawing/2014/main" id="{B4C1FA90-0847-41CC-96DB-093201014135}"/>
              </a:ext>
            </a:extLst>
          </p:cNvPr>
          <p:cNvSpPr/>
          <p:nvPr/>
        </p:nvSpPr>
        <p:spPr>
          <a:xfrm>
            <a:off x="8287599" y="4567302"/>
            <a:ext cx="3640425" cy="1277273"/>
          </a:xfrm>
          <a:prstGeom prst="rect">
            <a:avLst/>
          </a:prstGeom>
        </p:spPr>
        <p:txBody>
          <a:bodyPr wrap="square" anchor="t">
            <a:spAutoFit/>
          </a:bodyPr>
          <a:lstStyle/>
          <a:p>
            <a:pPr algn="ctr">
              <a:lnSpc>
                <a:spcPct val="90000"/>
              </a:lnSpc>
              <a:spcAft>
                <a:spcPts val="300"/>
              </a:spcAft>
            </a:pPr>
            <a:r>
              <a:rPr lang="en-US" sz="4000" b="1" baseline="30000" dirty="0">
                <a:latin typeface="Verdana"/>
                <a:ea typeface="Verdana"/>
                <a:cs typeface="Verdana"/>
              </a:rPr>
              <a:t>2,983</a:t>
            </a:r>
            <a:endParaRPr lang="en-US" sz="4000" b="1" baseline="30000" dirty="0">
              <a:latin typeface="Verdana" panose="020B0604030504040204" pitchFamily="34" charset="0"/>
              <a:ea typeface="Verdana" panose="020B0604030504040204" pitchFamily="34" charset="0"/>
              <a:cs typeface="Verdana" panose="020B0604030504040204" pitchFamily="34" charset="0"/>
            </a:endParaRPr>
          </a:p>
          <a:p>
            <a:pPr algn="ctr">
              <a:lnSpc>
                <a:spcPct val="90000"/>
              </a:lnSpc>
              <a:spcAft>
                <a:spcPts val="300"/>
              </a:spcAft>
            </a:pPr>
            <a:r>
              <a:rPr lang="en-US" sz="4000" b="1" baseline="30000" dirty="0">
                <a:latin typeface="Verdana"/>
                <a:ea typeface="Verdana"/>
                <a:cs typeface="Verdana"/>
              </a:rPr>
              <a:t>Items </a:t>
            </a:r>
            <a:endParaRPr lang="en-US" sz="4000" b="1" baseline="30000" dirty="0">
              <a:latin typeface="Verdana" panose="020B0604030504040204" pitchFamily="34" charset="0"/>
              <a:ea typeface="Verdana" panose="020B0604030504040204" pitchFamily="34" charset="0"/>
              <a:cs typeface="Verdana" panose="020B0604030504040204" pitchFamily="34" charset="0"/>
            </a:endParaRPr>
          </a:p>
          <a:p>
            <a:pPr algn="ctr">
              <a:lnSpc>
                <a:spcPct val="90000"/>
              </a:lnSpc>
              <a:spcAft>
                <a:spcPts val="300"/>
              </a:spcAft>
            </a:pPr>
            <a:r>
              <a:rPr lang="en-US" sz="4000" b="1" baseline="30000" dirty="0">
                <a:latin typeface="Verdana"/>
                <a:ea typeface="Verdana"/>
                <a:cs typeface="Verdana"/>
              </a:rPr>
              <a:t>gifted in total. </a:t>
            </a:r>
            <a:endParaRPr lang="en-US" sz="4000" b="1" baseline="30000" dirty="0">
              <a:latin typeface="Verdana" panose="020B0604030504040204" pitchFamily="34" charset="0"/>
              <a:ea typeface="Verdana" panose="020B0604030504040204" pitchFamily="34" charset="0"/>
              <a:cs typeface="Verdana" panose="020B0604030504040204" pitchFamily="34" charset="0"/>
            </a:endParaRPr>
          </a:p>
        </p:txBody>
      </p:sp>
      <p:sp>
        <p:nvSpPr>
          <p:cNvPr id="11" name="Título 5">
            <a:extLst>
              <a:ext uri="{FF2B5EF4-FFF2-40B4-BE49-F238E27FC236}">
                <a16:creationId xmlns:a16="http://schemas.microsoft.com/office/drawing/2014/main" id="{E4B7A45F-888A-4D47-816D-05F232B7F7DC}"/>
              </a:ext>
            </a:extLst>
          </p:cNvPr>
          <p:cNvSpPr txBox="1">
            <a:spLocks/>
          </p:cNvSpPr>
          <p:nvPr/>
        </p:nvSpPr>
        <p:spPr>
          <a:xfrm>
            <a:off x="130509" y="1420056"/>
            <a:ext cx="3521481"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300"/>
              </a:spcAft>
            </a:pPr>
            <a:r>
              <a:rPr lang="en-GB" sz="1800" b="1" dirty="0">
                <a:latin typeface="Verdana" panose="020B0604030504040204" pitchFamily="34" charset="0"/>
                <a:ea typeface="Verdana" panose="020B0604030504040204" pitchFamily="34" charset="0"/>
                <a:cs typeface="Verdana" panose="020B0604030504040204" pitchFamily="34" charset="0"/>
              </a:rPr>
              <a:t>Habitat for Humanity </a:t>
            </a:r>
          </a:p>
          <a:p>
            <a:pPr>
              <a:lnSpc>
                <a:spcPct val="90000"/>
              </a:lnSpc>
              <a:spcAft>
                <a:spcPts val="300"/>
              </a:spcAft>
            </a:pPr>
            <a:r>
              <a:rPr lang="en-GB" sz="1800" b="1" dirty="0">
                <a:latin typeface="Verdana" panose="020B0604030504040204" pitchFamily="34" charset="0"/>
                <a:ea typeface="Verdana" panose="020B0604030504040204" pitchFamily="34" charset="0"/>
                <a:cs typeface="Verdana" panose="020B0604030504040204" pitchFamily="34" charset="0"/>
              </a:rPr>
              <a:t>Grey Bruce</a:t>
            </a:r>
            <a:endParaRPr lang="en-US" sz="1800" b="1" dirty="0">
              <a:latin typeface="Verdana" panose="020B0604030504040204" pitchFamily="34" charset="0"/>
              <a:ea typeface="Verdana" panose="020B0604030504040204" pitchFamily="34" charset="0"/>
              <a:cs typeface="Verdana" panose="020B0604030504040204" pitchFamily="34" charset="0"/>
            </a:endParaRPr>
          </a:p>
        </p:txBody>
      </p:sp>
      <p:sp>
        <p:nvSpPr>
          <p:cNvPr id="13" name="Rectangle 12">
            <a:extLst>
              <a:ext uri="{FF2B5EF4-FFF2-40B4-BE49-F238E27FC236}">
                <a16:creationId xmlns:a16="http://schemas.microsoft.com/office/drawing/2014/main" id="{AF5D0A08-7847-4768-9079-17BD5CF2088A}"/>
              </a:ext>
            </a:extLst>
          </p:cNvPr>
          <p:cNvSpPr/>
          <p:nvPr/>
        </p:nvSpPr>
        <p:spPr>
          <a:xfrm>
            <a:off x="-78370" y="3826608"/>
            <a:ext cx="3521481" cy="590931"/>
          </a:xfrm>
          <a:prstGeom prst="rect">
            <a:avLst/>
          </a:prstGeom>
        </p:spPr>
        <p:txBody>
          <a:bodyPr wrap="square" anchor="t">
            <a:spAutoFit/>
          </a:bodyPr>
          <a:lstStyle/>
          <a:p>
            <a:pPr algn="ctr">
              <a:lnSpc>
                <a:spcPct val="90000"/>
              </a:lnSpc>
              <a:spcAft>
                <a:spcPts val="300"/>
              </a:spcAft>
            </a:pPr>
            <a:r>
              <a:rPr lang="en-US" sz="3600" b="1" dirty="0">
                <a:solidFill>
                  <a:srgbClr val="82BC00"/>
                </a:solidFill>
                <a:latin typeface="Helvetica"/>
                <a:cs typeface="Helvetica"/>
              </a:rPr>
              <a:t>  </a:t>
            </a:r>
            <a:r>
              <a:rPr lang="en-US" sz="3600" b="1" dirty="0">
                <a:solidFill>
                  <a:srgbClr val="92D050"/>
                </a:solidFill>
                <a:latin typeface="Helvetica"/>
                <a:cs typeface="Helvetica"/>
              </a:rPr>
              <a:t> 1,630 Items</a:t>
            </a:r>
            <a:endParaRPr lang="en-US" sz="3200" b="1" baseline="30000" dirty="0">
              <a:solidFill>
                <a:srgbClr val="92D050"/>
              </a:solidFill>
              <a:latin typeface="Helvetica"/>
              <a:cs typeface="Helvetica"/>
            </a:endParaRPr>
          </a:p>
        </p:txBody>
      </p:sp>
      <p:sp>
        <p:nvSpPr>
          <p:cNvPr id="14" name="Título 5">
            <a:extLst>
              <a:ext uri="{FF2B5EF4-FFF2-40B4-BE49-F238E27FC236}">
                <a16:creationId xmlns:a16="http://schemas.microsoft.com/office/drawing/2014/main" id="{0ECFAADD-6DD0-4EAF-A74B-181943778DE9}"/>
              </a:ext>
            </a:extLst>
          </p:cNvPr>
          <p:cNvSpPr txBox="1">
            <a:spLocks/>
          </p:cNvSpPr>
          <p:nvPr/>
        </p:nvSpPr>
        <p:spPr>
          <a:xfrm>
            <a:off x="11841" y="4460998"/>
            <a:ext cx="3890437"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300"/>
              </a:spcAft>
            </a:pPr>
            <a:r>
              <a:rPr lang="en-GB" sz="1800" b="1" dirty="0">
                <a:latin typeface="Verdana" panose="020B0604030504040204" pitchFamily="34" charset="0"/>
                <a:ea typeface="Verdana" panose="020B0604030504040204" pitchFamily="34" charset="0"/>
                <a:cs typeface="Verdana" panose="020B0604030504040204" pitchFamily="34" charset="0"/>
              </a:rPr>
              <a:t>Habitat for Humanity Burlington</a:t>
            </a:r>
            <a:endParaRPr lang="en-US" sz="1800" b="1" dirty="0">
              <a:latin typeface="Verdana" panose="020B0604030504040204" pitchFamily="34" charset="0"/>
              <a:ea typeface="Verdana" panose="020B0604030504040204" pitchFamily="34" charset="0"/>
              <a:cs typeface="Verdana" panose="020B0604030504040204" pitchFamily="34" charset="0"/>
            </a:endParaRPr>
          </a:p>
        </p:txBody>
      </p:sp>
      <p:sp>
        <p:nvSpPr>
          <p:cNvPr id="15" name="Título 5">
            <a:extLst>
              <a:ext uri="{FF2B5EF4-FFF2-40B4-BE49-F238E27FC236}">
                <a16:creationId xmlns:a16="http://schemas.microsoft.com/office/drawing/2014/main" id="{2A7A3BDF-9AFD-4D1F-A8E8-A082EFE890A1}"/>
              </a:ext>
            </a:extLst>
          </p:cNvPr>
          <p:cNvSpPr txBox="1">
            <a:spLocks/>
          </p:cNvSpPr>
          <p:nvPr/>
        </p:nvSpPr>
        <p:spPr>
          <a:xfrm>
            <a:off x="3957186" y="1480365"/>
            <a:ext cx="4595662"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300"/>
              </a:spcAft>
            </a:pPr>
            <a:r>
              <a:rPr lang="en-GB" sz="1800" b="1" dirty="0">
                <a:latin typeface="Verdana"/>
                <a:ea typeface="Verdana"/>
                <a:cs typeface="Verdana"/>
              </a:rPr>
              <a:t>Afghan Women’s </a:t>
            </a:r>
            <a:endParaRPr lang="en-US" sz="1800" b="1" dirty="0">
              <a:latin typeface="Verdana"/>
              <a:ea typeface="Verdana"/>
              <a:cs typeface="Verdana"/>
            </a:endParaRPr>
          </a:p>
          <a:p>
            <a:pPr>
              <a:lnSpc>
                <a:spcPct val="90000"/>
              </a:lnSpc>
              <a:spcAft>
                <a:spcPts val="300"/>
              </a:spcAft>
            </a:pPr>
            <a:r>
              <a:rPr lang="en-GB" sz="1800" b="1" dirty="0">
                <a:latin typeface="Verdana"/>
                <a:ea typeface="Verdana"/>
                <a:cs typeface="Verdana"/>
              </a:rPr>
              <a:t>Organization</a:t>
            </a:r>
            <a:endParaRPr lang="en-US" sz="1800" b="1" dirty="0">
              <a:latin typeface="Verdana"/>
              <a:ea typeface="Verdana"/>
              <a:cs typeface="Verdana"/>
            </a:endParaRPr>
          </a:p>
        </p:txBody>
      </p:sp>
      <p:sp>
        <p:nvSpPr>
          <p:cNvPr id="16" name="Rectangle 15">
            <a:extLst>
              <a:ext uri="{FF2B5EF4-FFF2-40B4-BE49-F238E27FC236}">
                <a16:creationId xmlns:a16="http://schemas.microsoft.com/office/drawing/2014/main" id="{B9AE0707-710F-49F7-813D-C1C898035D10}"/>
              </a:ext>
            </a:extLst>
          </p:cNvPr>
          <p:cNvSpPr/>
          <p:nvPr/>
        </p:nvSpPr>
        <p:spPr>
          <a:xfrm>
            <a:off x="382446" y="5312987"/>
            <a:ext cx="2712437" cy="590931"/>
          </a:xfrm>
          <a:prstGeom prst="rect">
            <a:avLst/>
          </a:prstGeom>
        </p:spPr>
        <p:txBody>
          <a:bodyPr wrap="square">
            <a:spAutoFit/>
          </a:bodyPr>
          <a:lstStyle/>
          <a:p>
            <a:pPr algn="ctr">
              <a:lnSpc>
                <a:spcPct val="90000"/>
              </a:lnSpc>
              <a:spcAft>
                <a:spcPts val="300"/>
              </a:spcAft>
            </a:pPr>
            <a:r>
              <a:rPr lang="en-US" sz="3600" b="1" dirty="0">
                <a:solidFill>
                  <a:srgbClr val="82BC00"/>
                </a:solidFill>
                <a:latin typeface="Helvetica" panose="020B0604020202020204" pitchFamily="34" charset="0"/>
                <a:cs typeface="Helvetica" panose="020B0604020202020204" pitchFamily="34" charset="0"/>
              </a:rPr>
              <a:t>  </a:t>
            </a:r>
            <a:r>
              <a:rPr lang="en-US" sz="3600" b="1" dirty="0">
                <a:solidFill>
                  <a:srgbClr val="92D050"/>
                </a:solidFill>
                <a:latin typeface="Helvetica" panose="020B0604020202020204" pitchFamily="34" charset="0"/>
                <a:cs typeface="Helvetica" panose="020B0604020202020204" pitchFamily="34" charset="0"/>
              </a:rPr>
              <a:t> 626 Items</a:t>
            </a:r>
            <a:endParaRPr lang="en-US" sz="3200" b="1" baseline="30000" dirty="0">
              <a:solidFill>
                <a:srgbClr val="92D050"/>
              </a:solidFill>
              <a:latin typeface="Helvetica" panose="020B0604020202020204" pitchFamily="34" charset="0"/>
              <a:cs typeface="Helvetica" panose="020B0604020202020204" pitchFamily="34" charset="0"/>
            </a:endParaRPr>
          </a:p>
        </p:txBody>
      </p:sp>
      <p:sp>
        <p:nvSpPr>
          <p:cNvPr id="17" name="Rectangle 16">
            <a:extLst>
              <a:ext uri="{FF2B5EF4-FFF2-40B4-BE49-F238E27FC236}">
                <a16:creationId xmlns:a16="http://schemas.microsoft.com/office/drawing/2014/main" id="{26AFA320-7BD1-461D-9A4A-208D5986D71C}"/>
              </a:ext>
            </a:extLst>
          </p:cNvPr>
          <p:cNvSpPr/>
          <p:nvPr/>
        </p:nvSpPr>
        <p:spPr>
          <a:xfrm>
            <a:off x="4743446" y="5312987"/>
            <a:ext cx="2712437" cy="590931"/>
          </a:xfrm>
          <a:prstGeom prst="rect">
            <a:avLst/>
          </a:prstGeom>
        </p:spPr>
        <p:txBody>
          <a:bodyPr wrap="square">
            <a:spAutoFit/>
          </a:bodyPr>
          <a:lstStyle/>
          <a:p>
            <a:pPr algn="ctr">
              <a:lnSpc>
                <a:spcPct val="90000"/>
              </a:lnSpc>
              <a:spcAft>
                <a:spcPts val="300"/>
              </a:spcAft>
            </a:pPr>
            <a:r>
              <a:rPr lang="en-US" sz="3600" b="1" dirty="0">
                <a:solidFill>
                  <a:srgbClr val="82BC00"/>
                </a:solidFill>
                <a:latin typeface="Helvetica" panose="020B0604020202020204" pitchFamily="34" charset="0"/>
                <a:cs typeface="Helvetica" panose="020B0604020202020204" pitchFamily="34" charset="0"/>
              </a:rPr>
              <a:t>  </a:t>
            </a:r>
            <a:r>
              <a:rPr lang="en-US" sz="3600" b="1" dirty="0">
                <a:solidFill>
                  <a:srgbClr val="92D050"/>
                </a:solidFill>
                <a:latin typeface="Helvetica" panose="020B0604020202020204" pitchFamily="34" charset="0"/>
                <a:cs typeface="Helvetica" panose="020B0604020202020204" pitchFamily="34" charset="0"/>
              </a:rPr>
              <a:t> 2 Items</a:t>
            </a:r>
            <a:endParaRPr lang="en-US" sz="3200" b="1" baseline="30000" dirty="0">
              <a:solidFill>
                <a:srgbClr val="92D050"/>
              </a:solidFill>
              <a:latin typeface="Helvetica" panose="020B0604020202020204" pitchFamily="34" charset="0"/>
              <a:cs typeface="Helvetica" panose="020B0604020202020204" pitchFamily="34" charset="0"/>
            </a:endParaRPr>
          </a:p>
        </p:txBody>
      </p:sp>
      <p:sp>
        <p:nvSpPr>
          <p:cNvPr id="19" name="Rectangle 18">
            <a:extLst>
              <a:ext uri="{FF2B5EF4-FFF2-40B4-BE49-F238E27FC236}">
                <a16:creationId xmlns:a16="http://schemas.microsoft.com/office/drawing/2014/main" id="{814BF7CC-BA41-4C10-9C00-0C3E4819536A}"/>
              </a:ext>
            </a:extLst>
          </p:cNvPr>
          <p:cNvSpPr/>
          <p:nvPr/>
        </p:nvSpPr>
        <p:spPr>
          <a:xfrm>
            <a:off x="4663403" y="3786863"/>
            <a:ext cx="2712437" cy="590931"/>
          </a:xfrm>
          <a:prstGeom prst="rect">
            <a:avLst/>
          </a:prstGeom>
        </p:spPr>
        <p:txBody>
          <a:bodyPr wrap="square">
            <a:spAutoFit/>
          </a:bodyPr>
          <a:lstStyle/>
          <a:p>
            <a:pPr algn="ctr">
              <a:lnSpc>
                <a:spcPct val="90000"/>
              </a:lnSpc>
              <a:spcAft>
                <a:spcPts val="300"/>
              </a:spcAft>
            </a:pPr>
            <a:r>
              <a:rPr lang="en-US" sz="3600" b="1" dirty="0">
                <a:solidFill>
                  <a:srgbClr val="82BC00"/>
                </a:solidFill>
                <a:latin typeface="Helvetica" panose="020B0604020202020204" pitchFamily="34" charset="0"/>
                <a:cs typeface="Helvetica" panose="020B0604020202020204" pitchFamily="34" charset="0"/>
              </a:rPr>
              <a:t>  </a:t>
            </a:r>
            <a:r>
              <a:rPr lang="en-US" sz="3600" b="1" dirty="0">
                <a:solidFill>
                  <a:srgbClr val="92D050"/>
                </a:solidFill>
                <a:latin typeface="Helvetica" panose="020B0604020202020204" pitchFamily="34" charset="0"/>
                <a:cs typeface="Helvetica" panose="020B0604020202020204" pitchFamily="34" charset="0"/>
              </a:rPr>
              <a:t> 60 Items</a:t>
            </a:r>
            <a:endParaRPr lang="en-US" sz="3200" b="1" baseline="30000" dirty="0">
              <a:solidFill>
                <a:srgbClr val="92D050"/>
              </a:solidFill>
              <a:latin typeface="Helvetica" panose="020B0604020202020204" pitchFamily="34" charset="0"/>
              <a:cs typeface="Helvetica" panose="020B0604020202020204" pitchFamily="34" charset="0"/>
            </a:endParaRPr>
          </a:p>
        </p:txBody>
      </p:sp>
      <p:pic>
        <p:nvPicPr>
          <p:cNvPr id="20" name="Picture 19">
            <a:extLst>
              <a:ext uri="{FF2B5EF4-FFF2-40B4-BE49-F238E27FC236}">
                <a16:creationId xmlns:a16="http://schemas.microsoft.com/office/drawing/2014/main" id="{B86462A9-991C-49F5-9104-07BCF846BF28}"/>
              </a:ext>
            </a:extLst>
          </p:cNvPr>
          <p:cNvPicPr>
            <a:picLocks noChangeAspect="1"/>
          </p:cNvPicPr>
          <p:nvPr/>
        </p:nvPicPr>
        <p:blipFill rotWithShape="1">
          <a:blip r:embed="rId2"/>
          <a:srcRect t="86821"/>
          <a:stretch/>
        </p:blipFill>
        <p:spPr>
          <a:xfrm>
            <a:off x="196319" y="4985636"/>
            <a:ext cx="3389860" cy="155963"/>
          </a:xfrm>
          <a:prstGeom prst="rect">
            <a:avLst/>
          </a:prstGeom>
        </p:spPr>
      </p:pic>
      <p:pic>
        <p:nvPicPr>
          <p:cNvPr id="22" name="Picture 21">
            <a:extLst>
              <a:ext uri="{FF2B5EF4-FFF2-40B4-BE49-F238E27FC236}">
                <a16:creationId xmlns:a16="http://schemas.microsoft.com/office/drawing/2014/main" id="{5D5FCE3E-3880-4E53-952A-9814C6601374}"/>
              </a:ext>
            </a:extLst>
          </p:cNvPr>
          <p:cNvPicPr>
            <a:picLocks noChangeAspect="1"/>
          </p:cNvPicPr>
          <p:nvPr/>
        </p:nvPicPr>
        <p:blipFill rotWithShape="1">
          <a:blip r:embed="rId2"/>
          <a:srcRect t="86821"/>
          <a:stretch/>
        </p:blipFill>
        <p:spPr>
          <a:xfrm>
            <a:off x="4374478" y="2041743"/>
            <a:ext cx="3286677" cy="119794"/>
          </a:xfrm>
          <a:prstGeom prst="rect">
            <a:avLst/>
          </a:prstGeom>
        </p:spPr>
      </p:pic>
      <p:pic>
        <p:nvPicPr>
          <p:cNvPr id="23" name="Picture 22">
            <a:extLst>
              <a:ext uri="{FF2B5EF4-FFF2-40B4-BE49-F238E27FC236}">
                <a16:creationId xmlns:a16="http://schemas.microsoft.com/office/drawing/2014/main" id="{52B23B94-60FC-4731-B4EB-611A38534C71}"/>
              </a:ext>
            </a:extLst>
          </p:cNvPr>
          <p:cNvPicPr>
            <a:picLocks noChangeAspect="1"/>
          </p:cNvPicPr>
          <p:nvPr/>
        </p:nvPicPr>
        <p:blipFill rotWithShape="1">
          <a:blip r:embed="rId2"/>
          <a:srcRect t="86821"/>
          <a:stretch/>
        </p:blipFill>
        <p:spPr>
          <a:xfrm>
            <a:off x="4309762" y="3527107"/>
            <a:ext cx="3389860" cy="155963"/>
          </a:xfrm>
          <a:prstGeom prst="rect">
            <a:avLst/>
          </a:prstGeom>
        </p:spPr>
      </p:pic>
      <p:pic>
        <p:nvPicPr>
          <p:cNvPr id="24" name="Picture 23">
            <a:extLst>
              <a:ext uri="{FF2B5EF4-FFF2-40B4-BE49-F238E27FC236}">
                <a16:creationId xmlns:a16="http://schemas.microsoft.com/office/drawing/2014/main" id="{0B65467D-21D9-4939-B561-FE42D67C7653}"/>
              </a:ext>
            </a:extLst>
          </p:cNvPr>
          <p:cNvPicPr>
            <a:picLocks noChangeAspect="1"/>
          </p:cNvPicPr>
          <p:nvPr/>
        </p:nvPicPr>
        <p:blipFill rotWithShape="1">
          <a:blip r:embed="rId2"/>
          <a:srcRect t="86821"/>
          <a:stretch/>
        </p:blipFill>
        <p:spPr>
          <a:xfrm>
            <a:off x="4560553" y="5049976"/>
            <a:ext cx="3389860" cy="155963"/>
          </a:xfrm>
          <a:prstGeom prst="rect">
            <a:avLst/>
          </a:prstGeom>
        </p:spPr>
      </p:pic>
      <p:sp>
        <p:nvSpPr>
          <p:cNvPr id="28" name="Título 5">
            <a:extLst>
              <a:ext uri="{FF2B5EF4-FFF2-40B4-BE49-F238E27FC236}">
                <a16:creationId xmlns:a16="http://schemas.microsoft.com/office/drawing/2014/main" id="{420693BD-A5B1-4A91-9B9C-0E6470D02155}"/>
              </a:ext>
            </a:extLst>
          </p:cNvPr>
          <p:cNvSpPr txBox="1">
            <a:spLocks/>
          </p:cNvSpPr>
          <p:nvPr/>
        </p:nvSpPr>
        <p:spPr>
          <a:xfrm>
            <a:off x="4372295" y="3044178"/>
            <a:ext cx="3890437" cy="564078"/>
          </a:xfrm>
          <a:prstGeom prst="rect">
            <a:avLst/>
          </a:prstGeom>
        </p:spPr>
        <p:txBody>
          <a:bodyPr vert="horz" lIns="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90000"/>
              </a:lnSpc>
              <a:spcAft>
                <a:spcPts val="300"/>
              </a:spcAft>
            </a:pPr>
            <a:r>
              <a:rPr lang="en-US" sz="1800" b="1" dirty="0">
                <a:latin typeface="Verdana" panose="020B0604030504040204" pitchFamily="34" charset="0"/>
                <a:ea typeface="Verdana" panose="020B0604030504040204" pitchFamily="34" charset="0"/>
                <a:cs typeface="Verdana" panose="020B0604030504040204" pitchFamily="34" charset="0"/>
              </a:rPr>
              <a:t>Sew on Fire</a:t>
            </a:r>
          </a:p>
        </p:txBody>
      </p:sp>
    </p:spTree>
    <p:extLst>
      <p:ext uri="{BB962C8B-B14F-4D97-AF65-F5344CB8AC3E}">
        <p14:creationId xmlns:p14="http://schemas.microsoft.com/office/powerpoint/2010/main" val="1574905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433197" y="4385235"/>
            <a:ext cx="7560992" cy="1815882"/>
          </a:xfrm>
          <a:prstGeom prst="rect">
            <a:avLst/>
          </a:prstGeom>
          <a:noFill/>
        </p:spPr>
        <p:txBody>
          <a:bodyPr wrap="square" rtlCol="0" anchor="t">
            <a:spAutoFit/>
          </a:bodyPr>
          <a:lstStyle/>
          <a:p>
            <a:pPr algn="r"/>
            <a:r>
              <a:rPr lang="en-CA" sz="16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Client Name: </a:t>
            </a:r>
          </a:p>
          <a:p>
            <a:pPr algn="r"/>
            <a:r>
              <a:rPr lang="en-US" sz="1600" b="1" dirty="0">
                <a:solidFill>
                  <a:schemeClr val="tx1">
                    <a:lumMod val="95000"/>
                    <a:lumOff val="5000"/>
                  </a:schemeClr>
                </a:solidFill>
                <a:latin typeface="Verdana"/>
                <a:ea typeface="Verdana"/>
                <a:cs typeface="Verdana"/>
              </a:rPr>
              <a:t>Royal Bank of Canada C/o Turner Townsend</a:t>
            </a:r>
            <a:endParaRPr lang="en-GB" sz="1600" b="1" dirty="0">
              <a:solidFill>
                <a:schemeClr val="tx1">
                  <a:lumMod val="95000"/>
                  <a:lumOff val="5000"/>
                </a:schemeClr>
              </a:solidFill>
              <a:latin typeface="Verdana"/>
              <a:ea typeface="Verdana"/>
              <a:cs typeface="Verdana"/>
            </a:endParaRPr>
          </a:p>
          <a:p>
            <a:pPr algn="r"/>
            <a:r>
              <a:rPr lang="en-CA" sz="16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Project address: </a:t>
            </a:r>
          </a:p>
          <a:p>
            <a:pPr algn="r"/>
            <a:r>
              <a:rPr lang="en-US" sz="1600" b="1" dirty="0">
                <a:solidFill>
                  <a:schemeClr val="tx1">
                    <a:lumMod val="95000"/>
                    <a:lumOff val="5000"/>
                  </a:schemeClr>
                </a:solidFill>
                <a:latin typeface="Verdana"/>
                <a:ea typeface="Verdana"/>
                <a:cs typeface="Verdana"/>
              </a:rPr>
              <a:t>Royal Bank Plaza, 200 Bay St, Toronto, ON M5J 2T6, Canada</a:t>
            </a:r>
          </a:p>
          <a:p>
            <a:pPr algn="r"/>
            <a:r>
              <a:rPr lang="en-CA" sz="16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Client project contact:</a:t>
            </a:r>
          </a:p>
          <a:p>
            <a:pPr algn="r"/>
            <a:r>
              <a:rPr lang="en-US" sz="16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Dima El Baba</a:t>
            </a:r>
          </a:p>
          <a:p>
            <a:pPr algn="r"/>
            <a:r>
              <a:rPr lang="en-US" sz="16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Project Manager, Canada</a:t>
            </a:r>
            <a:endParaRPr lang="en-CA" sz="16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10526665" y="9988612"/>
            <a:ext cx="241761" cy="45719"/>
          </a:xfrm>
          <a:prstGeom prst="rect">
            <a:avLst/>
          </a:prstGeom>
          <a:noFill/>
        </p:spPr>
        <p:txBody>
          <a:bodyPr wrap="square" rtlCol="0">
            <a:spAutoFit/>
          </a:bodyPr>
          <a:lstStyle/>
          <a:p>
            <a:endParaRPr lang="en-CA" dirty="0"/>
          </a:p>
        </p:txBody>
      </p:sp>
      <p:sp>
        <p:nvSpPr>
          <p:cNvPr id="12" name="TextBox 11"/>
          <p:cNvSpPr txBox="1"/>
          <p:nvPr/>
        </p:nvSpPr>
        <p:spPr>
          <a:xfrm>
            <a:off x="1874615" y="1211438"/>
            <a:ext cx="10119574" cy="1323439"/>
          </a:xfrm>
          <a:prstGeom prst="rect">
            <a:avLst/>
          </a:prstGeom>
          <a:noFill/>
        </p:spPr>
        <p:txBody>
          <a:bodyPr wrap="square" rtlCol="0">
            <a:spAutoFit/>
          </a:bodyPr>
          <a:lstStyle/>
          <a:p>
            <a:pPr lvl="1" algn="r"/>
            <a:r>
              <a:rPr lang="en-US" sz="4000" b="1" dirty="0">
                <a:solidFill>
                  <a:srgbClr val="7CBF33"/>
                </a:solidFill>
                <a:latin typeface="Verdana" panose="020B0604030504040204" pitchFamily="34" charset="0"/>
                <a:ea typeface="Verdana" panose="020B0604030504040204" pitchFamily="34" charset="0"/>
                <a:cs typeface="Verdana" panose="020B0604030504040204" pitchFamily="34" charset="0"/>
              </a:rPr>
              <a:t>Life-Cycle Management Report</a:t>
            </a:r>
            <a:br>
              <a:rPr lang="en-US" sz="4000" b="1" dirty="0">
                <a:solidFill>
                  <a:srgbClr val="7CBF33"/>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January 2019</a:t>
            </a:r>
            <a:endParaRPr lang="en-CA" sz="40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FE4F1313-7EC6-3E43-8AA4-1AD74EDB3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3238" y="2820968"/>
            <a:ext cx="2290376" cy="1216063"/>
          </a:xfrm>
          <a:prstGeom prst="rect">
            <a:avLst/>
          </a:prstGeom>
        </p:spPr>
      </p:pic>
      <p:pic>
        <p:nvPicPr>
          <p:cNvPr id="11" name="Picture 10">
            <a:hlinkClick r:id="rId4"/>
            <a:extLst>
              <a:ext uri="{FF2B5EF4-FFF2-40B4-BE49-F238E27FC236}">
                <a16:creationId xmlns:a16="http://schemas.microsoft.com/office/drawing/2014/main" id="{AA0B9746-F66F-4398-BCE2-378C9376F082}"/>
              </a:ext>
            </a:extLst>
          </p:cNvPr>
          <p:cNvPicPr>
            <a:picLocks noChangeAspect="1"/>
          </p:cNvPicPr>
          <p:nvPr/>
        </p:nvPicPr>
        <p:blipFill>
          <a:blip r:embed="rId5"/>
          <a:stretch>
            <a:fillRect/>
          </a:stretch>
        </p:blipFill>
        <p:spPr>
          <a:xfrm>
            <a:off x="0" y="0"/>
            <a:ext cx="1208983" cy="2010732"/>
          </a:xfrm>
          <a:prstGeom prst="rect">
            <a:avLst/>
          </a:prstGeom>
        </p:spPr>
      </p:pic>
    </p:spTree>
    <p:extLst>
      <p:ext uri="{BB962C8B-B14F-4D97-AF65-F5344CB8AC3E}">
        <p14:creationId xmlns:p14="http://schemas.microsoft.com/office/powerpoint/2010/main" val="32088221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5"/>
          <p:cNvSpPr txBox="1">
            <a:spLocks/>
          </p:cNvSpPr>
          <p:nvPr/>
        </p:nvSpPr>
        <p:spPr>
          <a:xfrm>
            <a:off x="186363" y="0"/>
            <a:ext cx="11125802"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Social Impact, </a:t>
            </a:r>
          </a:p>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a:t>
            </a:r>
          </a:p>
          <a:p>
            <a:pPr algn="l">
              <a:lnSpc>
                <a:spcPct val="90000"/>
              </a:lnSpc>
              <a:spcBef>
                <a:spcPts val="0"/>
              </a:spcBef>
              <a:spcAft>
                <a:spcPts val="400"/>
              </a:spcAft>
            </a:pPr>
            <a:endParaRPr lang="en-US" sz="3200" b="1" dirty="0">
              <a:solidFill>
                <a:schemeClr val="bg1"/>
              </a:solidFill>
              <a:latin typeface="Helvetica" panose="020B0604020202020204" pitchFamily="34" charset="0"/>
              <a:ea typeface="+mn-ea"/>
              <a:cs typeface="Helvetica" panose="020B0604020202020204" pitchFamily="34" charset="0"/>
            </a:endParaRPr>
          </a:p>
        </p:txBody>
      </p:sp>
      <p:sp>
        <p:nvSpPr>
          <p:cNvPr id="14" name="Rectangle 13">
            <a:extLst>
              <a:ext uri="{FF2B5EF4-FFF2-40B4-BE49-F238E27FC236}">
                <a16:creationId xmlns:a16="http://schemas.microsoft.com/office/drawing/2014/main" id="{41B7AA03-79CB-4013-9A01-49C26B75375D}"/>
              </a:ext>
            </a:extLst>
          </p:cNvPr>
          <p:cNvSpPr/>
          <p:nvPr/>
        </p:nvSpPr>
        <p:spPr>
          <a:xfrm>
            <a:off x="103160" y="1233700"/>
            <a:ext cx="6612432" cy="4934492"/>
          </a:xfrm>
          <a:prstGeom prst="rect">
            <a:avLst/>
          </a:prstGeom>
        </p:spPr>
        <p:txBody>
          <a:bodyPr wrap="square">
            <a:spAutoFit/>
          </a:bodyPr>
          <a:lstStyle/>
          <a:p>
            <a:pPr>
              <a:lnSpc>
                <a:spcPct val="107000"/>
              </a:lnSpc>
              <a:spcAft>
                <a:spcPts val="800"/>
              </a:spcAft>
            </a:pPr>
            <a:r>
              <a:rPr lang="en-US" sz="1400" b="1" dirty="0">
                <a:latin typeface="Verdana" panose="020B0604030504040204" pitchFamily="34" charset="0"/>
                <a:ea typeface="Calibri" panose="020F0502020204030204" pitchFamily="34" charset="0"/>
                <a:cs typeface="Times New Roman" panose="02020603050405020304" pitchFamily="18" charset="0"/>
              </a:rPr>
              <a:t>Social Fabric</a:t>
            </a:r>
            <a:r>
              <a:rPr lang="en-US" sz="1200" b="1" dirty="0">
                <a:latin typeface="Verdana" panose="020B0604030504040204" pitchFamily="34" charset="0"/>
                <a:ea typeface="Calibri" panose="020F0502020204030204" pitchFamily="34"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latin typeface="Verdana" panose="020B0604030504040204" pitchFamily="34" charset="0"/>
                <a:ea typeface="Calibri" panose="020F0502020204030204" pitchFamily="34" charset="0"/>
                <a:cs typeface="Times New Roman" panose="02020603050405020304" pitchFamily="18" charset="0"/>
              </a:rPr>
              <a:t>It is a metaphor for how well the community members interact amongst themselves. If you consider all the individual members as threads, the "social fabric" is made by having those members interact, thus weaving the threads together. The tighter the weave (the more frequently and positively the members connect with each other), the stronger the fabric is; the looser the weave, the weaker the fabric, and the more likely to tear (have conflicts that pit one group against another), fray (lose members), develop loose threads (criminals), and otherwise suffer.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b="1" dirty="0">
                <a:latin typeface="Verdana" panose="020B0604030504040204" pitchFamily="34" charset="0"/>
                <a:ea typeface="Calibri" panose="020F0502020204030204" pitchFamily="34" charset="0"/>
                <a:cs typeface="Times New Roman" panose="02020603050405020304" pitchFamily="18" charset="0"/>
              </a:rPr>
              <a:t>Social Fabric Contribution	</a:t>
            </a:r>
            <a:r>
              <a:rPr lang="en-US" sz="1200" b="1" dirty="0">
                <a:latin typeface="Verdana" panose="020B0604030504040204" pitchFamily="34" charset="0"/>
                <a:ea typeface="Calibri" panose="020F0502020204030204" pitchFamily="34" charset="0"/>
                <a:cs typeface="Times New Roman" panose="02020603050405020304" pitchFamily="18" charset="0"/>
              </a:rPr>
              <a:t>	</a:t>
            </a:r>
            <a:endParaRPr lang="en-GB"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Verdana" panose="020B0604030504040204" pitchFamily="34" charset="0"/>
                <a:ea typeface="Calibri" panose="020F0502020204030204" pitchFamily="34" charset="0"/>
                <a:cs typeface="Times New Roman" panose="02020603050405020304" pitchFamily="18" charset="0"/>
              </a:rPr>
              <a:t>Monetary representation of the impact value of contributions to the Social Fabric, which provide more and better interactions between members of the community so that they can make more friends, be more involved, be happy, be more willing to help someone when there is a need, and be inspired to keep their village a positive, pleasant place to live. Monetized Contributions included appraised value of goods gifted and associated transportation and set up costs as well as the value of the volunteer hours saved by the charity.  Since the goods and services needed to meet the charities needs were gifted, the charity was able to refocus volunteer hours on benefiting the Charities desired outcomes as opposed to spending volunteer hours fundraising to purchase the goods needed to operationally further the cause.</a:t>
            </a:r>
            <a:endParaRPr lang="en-GB" sz="1200" dirty="0"/>
          </a:p>
        </p:txBody>
      </p:sp>
      <p:graphicFrame>
        <p:nvGraphicFramePr>
          <p:cNvPr id="4" name="Table 3">
            <a:extLst>
              <a:ext uri="{FF2B5EF4-FFF2-40B4-BE49-F238E27FC236}">
                <a16:creationId xmlns:a16="http://schemas.microsoft.com/office/drawing/2014/main" id="{D43CC84E-B693-4CC4-8E40-3132307D76E3}"/>
              </a:ext>
            </a:extLst>
          </p:cNvPr>
          <p:cNvGraphicFramePr>
            <a:graphicFrameLocks noGrp="1"/>
          </p:cNvGraphicFramePr>
          <p:nvPr>
            <p:extLst>
              <p:ext uri="{D42A27DB-BD31-4B8C-83A1-F6EECF244321}">
                <p14:modId xmlns:p14="http://schemas.microsoft.com/office/powerpoint/2010/main" val="2905024370"/>
              </p:ext>
            </p:extLst>
          </p:nvPr>
        </p:nvGraphicFramePr>
        <p:xfrm>
          <a:off x="6798795" y="1631233"/>
          <a:ext cx="5206842" cy="1645920"/>
        </p:xfrm>
        <a:graphic>
          <a:graphicData uri="http://schemas.openxmlformats.org/drawingml/2006/table">
            <a:tbl>
              <a:tblPr/>
              <a:tblGrid>
                <a:gridCol w="1425683">
                  <a:extLst>
                    <a:ext uri="{9D8B030D-6E8A-4147-A177-3AD203B41FA5}">
                      <a16:colId xmlns:a16="http://schemas.microsoft.com/office/drawing/2014/main" val="34811020"/>
                    </a:ext>
                  </a:extLst>
                </a:gridCol>
                <a:gridCol w="1720117">
                  <a:extLst>
                    <a:ext uri="{9D8B030D-6E8A-4147-A177-3AD203B41FA5}">
                      <a16:colId xmlns:a16="http://schemas.microsoft.com/office/drawing/2014/main" val="1388914610"/>
                    </a:ext>
                  </a:extLst>
                </a:gridCol>
                <a:gridCol w="2061042">
                  <a:extLst>
                    <a:ext uri="{9D8B030D-6E8A-4147-A177-3AD203B41FA5}">
                      <a16:colId xmlns:a16="http://schemas.microsoft.com/office/drawing/2014/main" val="1275079444"/>
                    </a:ext>
                  </a:extLst>
                </a:gridCol>
              </a:tblGrid>
              <a:tr h="624840">
                <a:tc>
                  <a:txBody>
                    <a:bodyPr/>
                    <a:lstStyle/>
                    <a:p>
                      <a:pPr algn="ctr" fontAlgn="b"/>
                      <a:r>
                        <a:rPr lang="en-US" sz="1600" b="1" i="0" u="none" strike="noStrike" dirty="0">
                          <a:solidFill>
                            <a:schemeClr val="bg1"/>
                          </a:solidFill>
                          <a:effectLst/>
                          <a:latin typeface="Verdana" panose="020B0604030504040204" pitchFamily="34" charset="0"/>
                        </a:rPr>
                        <a:t>Recovered Volunteer Hours</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US" sz="1600" b="1" i="0" u="none" strike="noStrike" dirty="0">
                          <a:solidFill>
                            <a:schemeClr val="bg1"/>
                          </a:solidFill>
                          <a:effectLst/>
                          <a:latin typeface="Verdana" panose="020B0604030504040204" pitchFamily="34" charset="0"/>
                        </a:rPr>
                        <a:t>Contribution to Social Fabric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US" sz="1600" b="1" i="0" u="none" strike="noStrike" dirty="0">
                          <a:solidFill>
                            <a:schemeClr val="bg1"/>
                          </a:solidFill>
                          <a:effectLst/>
                          <a:latin typeface="Verdana" panose="020B0604030504040204" pitchFamily="34" charset="0"/>
                        </a:rPr>
                        <a:t>Equivalent number of Personal Donations required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705187595"/>
                  </a:ext>
                </a:extLst>
              </a:tr>
              <a:tr h="419100">
                <a:tc>
                  <a:txBody>
                    <a:bodyPr/>
                    <a:lstStyle/>
                    <a:p>
                      <a:pPr algn="ctr" fontAlgn="b"/>
                      <a:r>
                        <a:rPr lang="en-US" sz="1600" b="1" i="0" u="none" strike="noStrike" dirty="0">
                          <a:solidFill>
                            <a:schemeClr val="tx1"/>
                          </a:solidFill>
                          <a:effectLst/>
                          <a:latin typeface="Verdana"/>
                        </a:rPr>
                        <a:t>10.615</a:t>
                      </a:r>
                      <a:endParaRPr lang="en-US" sz="1600" b="1" i="0" u="none" strike="noStrike" dirty="0">
                        <a:solidFill>
                          <a:schemeClr val="tx1"/>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chemeClr val="tx1"/>
                          </a:solidFill>
                          <a:effectLst/>
                          <a:latin typeface="Verdana"/>
                        </a:rPr>
                        <a:t>$   252,903.60</a:t>
                      </a:r>
                      <a:endParaRPr lang="en-US" sz="1600" b="1" i="0" u="none" strike="noStrike" dirty="0">
                        <a:solidFill>
                          <a:schemeClr val="tx1"/>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chemeClr val="tx1"/>
                          </a:solidFill>
                          <a:effectLst/>
                          <a:latin typeface="Verdana"/>
                        </a:rPr>
                        <a:t>7,430</a:t>
                      </a:r>
                      <a:endParaRPr lang="en-US" sz="1600" b="1" i="0" u="none" strike="noStrike" dirty="0">
                        <a:solidFill>
                          <a:schemeClr val="tx1"/>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36670654"/>
                  </a:ext>
                </a:extLst>
              </a:tr>
            </a:tbl>
          </a:graphicData>
        </a:graphic>
      </p:graphicFrame>
      <p:pic>
        <p:nvPicPr>
          <p:cNvPr id="5" name="Picture 4">
            <a:extLst>
              <a:ext uri="{FF2B5EF4-FFF2-40B4-BE49-F238E27FC236}">
                <a16:creationId xmlns:a16="http://schemas.microsoft.com/office/drawing/2014/main" id="{BEC79378-575B-4A33-81C9-175F0ED0F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492" y="4108348"/>
            <a:ext cx="1806094" cy="2059844"/>
          </a:xfrm>
          <a:prstGeom prst="rect">
            <a:avLst/>
          </a:prstGeom>
        </p:spPr>
      </p:pic>
      <p:cxnSp>
        <p:nvCxnSpPr>
          <p:cNvPr id="2" name="Straight Connector 1">
            <a:extLst>
              <a:ext uri="{FF2B5EF4-FFF2-40B4-BE49-F238E27FC236}">
                <a16:creationId xmlns:a16="http://schemas.microsoft.com/office/drawing/2014/main" id="{519A9EF4-A610-4782-9258-8EE7C3793B0F}"/>
              </a:ext>
            </a:extLst>
          </p:cNvPr>
          <p:cNvCxnSpPr>
            <a:cxnSpLocks/>
          </p:cNvCxnSpPr>
          <p:nvPr/>
        </p:nvCxnSpPr>
        <p:spPr>
          <a:xfrm>
            <a:off x="6791665" y="3603274"/>
            <a:ext cx="5298136"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555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80C330-910E-4C33-941C-71AD5933DEED}"/>
              </a:ext>
            </a:extLst>
          </p:cNvPr>
          <p:cNvSpPr/>
          <p:nvPr/>
        </p:nvSpPr>
        <p:spPr>
          <a:xfrm>
            <a:off x="157751" y="-58063"/>
            <a:ext cx="11990004"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Down Stream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Recycling January 2019 </a:t>
            </a:r>
          </a:p>
        </p:txBody>
      </p:sp>
      <p:sp>
        <p:nvSpPr>
          <p:cNvPr id="2" name="Rectangle 1">
            <a:extLst>
              <a:ext uri="{FF2B5EF4-FFF2-40B4-BE49-F238E27FC236}">
                <a16:creationId xmlns:a16="http://schemas.microsoft.com/office/drawing/2014/main" id="{BBDEF7AB-4361-4CB8-B221-E4E329BAD560}"/>
              </a:ext>
            </a:extLst>
          </p:cNvPr>
          <p:cNvSpPr/>
          <p:nvPr/>
        </p:nvSpPr>
        <p:spPr>
          <a:xfrm>
            <a:off x="246241" y="1386777"/>
            <a:ext cx="11901514" cy="2862322"/>
          </a:xfrm>
          <a:prstGeom prst="rect">
            <a:avLst/>
          </a:prstGeom>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Recycling is a process to convert waste materials back to the raw material state or into new products to prevent waste of potentially useful materials while reducing the consumption of fresh raw materials as well as the negative environmental impacts of sourcing, mining, developing and distributing those raw materials. This is crucial to all efforts to achieve a cradle to cradle manufacturing process. Recycling is the best option for items that cannot be reused or redistributed to benefit the Social Fabric.  Yet even the Best Environmental </a:t>
            </a:r>
            <a:r>
              <a:rPr lang="en-US" dirty="0" err="1">
                <a:latin typeface="Verdana" panose="020B0604030504040204" pitchFamily="34" charset="0"/>
                <a:ea typeface="Verdana" panose="020B0604030504040204" pitchFamily="34" charset="0"/>
                <a:cs typeface="Verdana" panose="020B0604030504040204" pitchFamily="34" charset="0"/>
              </a:rPr>
              <a:t>Practise</a:t>
            </a:r>
            <a:r>
              <a:rPr lang="en-US" dirty="0">
                <a:latin typeface="Verdana" panose="020B0604030504040204" pitchFamily="34" charset="0"/>
                <a:ea typeface="Verdana" panose="020B0604030504040204" pitchFamily="34" charset="0"/>
                <a:cs typeface="Verdana" panose="020B0604030504040204" pitchFamily="34" charset="0"/>
              </a:rPr>
              <a:t> (BEP) standards used to recycle these items are not perfect.  During the process of recycling some waste can still be produced.  Following the BEP, typically recyclable items are classed into 6 different grades. For discussion purposes we have allocated your project inventory into the appropriate grades to give you a view to the downstream recycling outcomes achieved.</a:t>
            </a:r>
            <a:endParaRPr lang="en-GB" sz="32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3">
            <a:extLst>
              <a:ext uri="{FF2B5EF4-FFF2-40B4-BE49-F238E27FC236}">
                <a16:creationId xmlns:a16="http://schemas.microsoft.com/office/drawing/2014/main" id="{8EFB0F20-37D8-4477-8B9A-36BBE42CAC73}"/>
              </a:ext>
            </a:extLst>
          </p:cNvPr>
          <p:cNvGraphicFramePr>
            <a:graphicFrameLocks noGrp="1"/>
          </p:cNvGraphicFramePr>
          <p:nvPr>
            <p:extLst>
              <p:ext uri="{D42A27DB-BD31-4B8C-83A1-F6EECF244321}">
                <p14:modId xmlns:p14="http://schemas.microsoft.com/office/powerpoint/2010/main" val="244320875"/>
              </p:ext>
            </p:extLst>
          </p:nvPr>
        </p:nvGraphicFramePr>
        <p:xfrm>
          <a:off x="331470" y="4841474"/>
          <a:ext cx="11544726" cy="1462405"/>
        </p:xfrm>
        <a:graphic>
          <a:graphicData uri="http://schemas.openxmlformats.org/drawingml/2006/table">
            <a:tbl>
              <a:tblPr/>
              <a:tblGrid>
                <a:gridCol w="11544726">
                  <a:extLst>
                    <a:ext uri="{9D8B030D-6E8A-4147-A177-3AD203B41FA5}">
                      <a16:colId xmlns:a16="http://schemas.microsoft.com/office/drawing/2014/main" val="1527586198"/>
                    </a:ext>
                  </a:extLst>
                </a:gridCol>
              </a:tblGrid>
              <a:tr h="167005">
                <a:tc>
                  <a:txBody>
                    <a:bodyPr/>
                    <a:lstStyle/>
                    <a:p>
                      <a:pPr algn="l" fontAlgn="t"/>
                      <a:r>
                        <a:rPr lang="en-GB" sz="1000" b="1" i="0" u="none" strike="noStrike">
                          <a:solidFill>
                            <a:srgbClr val="000000"/>
                          </a:solidFill>
                          <a:effectLst/>
                          <a:latin typeface="Verdana" panose="020B0604030504040204" pitchFamily="34" charset="0"/>
                        </a:rPr>
                        <a:t>Divisions of Recycle by Grade</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3562062206"/>
                  </a:ext>
                </a:extLst>
              </a:tr>
              <a:tr h="161925">
                <a:tc>
                  <a:txBody>
                    <a:bodyPr/>
                    <a:lstStyle/>
                    <a:p>
                      <a:pPr algn="l" fontAlgn="t"/>
                      <a:r>
                        <a:rPr lang="en-GB" sz="1000" b="1" i="0" u="none" strike="noStrike">
                          <a:solidFill>
                            <a:srgbClr val="000000"/>
                          </a:solidFill>
                          <a:effectLst/>
                          <a:latin typeface="Verdana" panose="020B0604030504040204" pitchFamily="34" charset="0"/>
                        </a:rPr>
                        <a:t>Grade 1 - 95% Recyclable (Mixed Metals)</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3899958722"/>
                  </a:ext>
                </a:extLst>
              </a:tr>
              <a:tr h="161925">
                <a:tc>
                  <a:txBody>
                    <a:bodyPr/>
                    <a:lstStyle/>
                    <a:p>
                      <a:pPr algn="l" fontAlgn="t"/>
                      <a:r>
                        <a:rPr lang="en-GB" sz="1000" b="1" i="0" u="none" strike="noStrike">
                          <a:solidFill>
                            <a:srgbClr val="000000"/>
                          </a:solidFill>
                          <a:effectLst/>
                          <a:latin typeface="Verdana" panose="020B0604030504040204" pitchFamily="34" charset="0"/>
                        </a:rPr>
                        <a:t>Grade 2 – 90% Recyclable (E waste)</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754647531"/>
                  </a:ext>
                </a:extLst>
              </a:tr>
              <a:tr h="161925">
                <a:tc>
                  <a:txBody>
                    <a:bodyPr/>
                    <a:lstStyle/>
                    <a:p>
                      <a:pPr algn="l" fontAlgn="t"/>
                      <a:r>
                        <a:rPr lang="en-GB" sz="1000" b="1" i="0" u="none" strike="noStrike" dirty="0">
                          <a:solidFill>
                            <a:srgbClr val="000000"/>
                          </a:solidFill>
                          <a:effectLst/>
                          <a:latin typeface="Verdana" panose="020B0604030504040204" pitchFamily="34" charset="0"/>
                        </a:rPr>
                        <a:t>Grade 3 - 85% Recyclable (Commingled or Clean Wood)</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392925952"/>
                  </a:ext>
                </a:extLst>
              </a:tr>
              <a:tr h="161925">
                <a:tc>
                  <a:txBody>
                    <a:bodyPr/>
                    <a:lstStyle/>
                    <a:p>
                      <a:pPr algn="l" fontAlgn="t"/>
                      <a:r>
                        <a:rPr lang="en-GB" sz="1000" b="1" i="0" u="none" strike="noStrike">
                          <a:solidFill>
                            <a:srgbClr val="000000"/>
                          </a:solidFill>
                          <a:effectLst/>
                          <a:latin typeface="Verdana" panose="020B0604030504040204" pitchFamily="34" charset="0"/>
                        </a:rPr>
                        <a:t>Grade 4 - 60% Recycled (Mixed material, Fabrics, Plastics)</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871518839"/>
                  </a:ext>
                </a:extLst>
              </a:tr>
              <a:tr h="161925">
                <a:tc>
                  <a:txBody>
                    <a:bodyPr/>
                    <a:lstStyle/>
                    <a:p>
                      <a:pPr algn="l" fontAlgn="t"/>
                      <a:r>
                        <a:rPr lang="en-GB" sz="1000" b="1" i="0" u="none" strike="noStrike">
                          <a:solidFill>
                            <a:srgbClr val="000000"/>
                          </a:solidFill>
                          <a:effectLst/>
                          <a:latin typeface="Verdana" panose="020B0604030504040204" pitchFamily="34" charset="0"/>
                        </a:rPr>
                        <a:t>Grade 5 - Less than 40% Recyclable</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3205562193"/>
                  </a:ext>
                </a:extLst>
              </a:tr>
              <a:tr h="161925">
                <a:tc>
                  <a:txBody>
                    <a:bodyPr/>
                    <a:lstStyle/>
                    <a:p>
                      <a:pPr algn="l" fontAlgn="t"/>
                      <a:r>
                        <a:rPr lang="fr-FR" sz="1000" b="1" i="0" u="none" strike="noStrike">
                          <a:solidFill>
                            <a:srgbClr val="000000"/>
                          </a:solidFill>
                          <a:effectLst/>
                          <a:latin typeface="Verdana" panose="020B0604030504040204" pitchFamily="34" charset="0"/>
                        </a:rPr>
                        <a:t>Grade 6 - 100% Garbage (non-recyclable)</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468157730"/>
                  </a:ext>
                </a:extLst>
              </a:tr>
              <a:tr h="161925">
                <a:tc>
                  <a:txBody>
                    <a:bodyPr/>
                    <a:lstStyle/>
                    <a:p>
                      <a:pPr algn="l" fontAlgn="t"/>
                      <a:r>
                        <a:rPr lang="en-GB" sz="1000" b="1" i="0" u="none" strike="noStrike">
                          <a:solidFill>
                            <a:srgbClr val="000000"/>
                          </a:solidFill>
                          <a:effectLst/>
                          <a:latin typeface="Verdana" panose="020B0604030504040204" pitchFamily="34" charset="0"/>
                        </a:rPr>
                        <a:t> </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2472015386"/>
                  </a:ext>
                </a:extLst>
              </a:tr>
              <a:tr h="161925">
                <a:tc>
                  <a:txBody>
                    <a:bodyPr/>
                    <a:lstStyle/>
                    <a:p>
                      <a:pPr algn="l" fontAlgn="t"/>
                      <a:r>
                        <a:rPr lang="en-GB" sz="800" b="1" i="0" u="none" strike="noStrike" dirty="0">
                          <a:solidFill>
                            <a:srgbClr val="000000"/>
                          </a:solidFill>
                          <a:effectLst/>
                          <a:latin typeface="Verdana" panose="020B0604030504040204" pitchFamily="34" charset="0"/>
                        </a:rPr>
                        <a:t>**Rubble - clean dirt, concrete, sod, </a:t>
                      </a:r>
                      <a:r>
                        <a:rPr lang="en-GB" sz="800" b="1" i="0" u="none" strike="noStrike" dirty="0" err="1">
                          <a:solidFill>
                            <a:srgbClr val="000000"/>
                          </a:solidFill>
                          <a:effectLst/>
                          <a:latin typeface="Verdana" panose="020B0604030504040204" pitchFamily="34" charset="0"/>
                        </a:rPr>
                        <a:t>wetpour</a:t>
                      </a:r>
                      <a:r>
                        <a:rPr lang="en-GB" sz="800" b="1" i="0" u="none" strike="noStrike" dirty="0">
                          <a:solidFill>
                            <a:srgbClr val="000000"/>
                          </a:solidFill>
                          <a:effectLst/>
                          <a:latin typeface="Verdana" panose="020B0604030504040204" pitchFamily="34" charset="0"/>
                        </a:rPr>
                        <a:t>, etc (or a combination of any) can be repurposed as clean fill in certain areas</a:t>
                      </a:r>
                    </a:p>
                  </a:txBody>
                  <a:tcPr marL="4763" marR="4763" marT="4763" marB="0">
                    <a:lnL>
                      <a:noFill/>
                    </a:lnL>
                    <a:lnR>
                      <a:noFill/>
                    </a:lnR>
                    <a:lnT>
                      <a:noFill/>
                    </a:lnT>
                    <a:lnB>
                      <a:noFill/>
                    </a:lnB>
                    <a:solidFill>
                      <a:srgbClr val="D9D9D9"/>
                    </a:solidFill>
                  </a:tcPr>
                </a:tc>
                <a:extLst>
                  <a:ext uri="{0D108BD9-81ED-4DB2-BD59-A6C34878D82A}">
                    <a16:rowId xmlns:a16="http://schemas.microsoft.com/office/drawing/2014/main" val="2987790607"/>
                  </a:ext>
                </a:extLst>
              </a:tr>
            </a:tbl>
          </a:graphicData>
        </a:graphic>
      </p:graphicFrame>
      <p:cxnSp>
        <p:nvCxnSpPr>
          <p:cNvPr id="3" name="Straight Connector 2">
            <a:extLst>
              <a:ext uri="{FF2B5EF4-FFF2-40B4-BE49-F238E27FC236}">
                <a16:creationId xmlns:a16="http://schemas.microsoft.com/office/drawing/2014/main" id="{E42167A6-3108-42A9-98C7-75447AFEC32C}"/>
              </a:ext>
            </a:extLst>
          </p:cNvPr>
          <p:cNvCxnSpPr>
            <a:cxnSpLocks/>
          </p:cNvCxnSpPr>
          <p:nvPr/>
        </p:nvCxnSpPr>
        <p:spPr>
          <a:xfrm>
            <a:off x="246487" y="4493610"/>
            <a:ext cx="11554557"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728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A83750E-9D06-42AE-91AF-7568B6302356}"/>
              </a:ext>
            </a:extLst>
          </p:cNvPr>
          <p:cNvGraphicFramePr>
            <a:graphicFrameLocks noGrp="1"/>
          </p:cNvGraphicFramePr>
          <p:nvPr>
            <p:extLst>
              <p:ext uri="{D42A27DB-BD31-4B8C-83A1-F6EECF244321}">
                <p14:modId xmlns:p14="http://schemas.microsoft.com/office/powerpoint/2010/main" val="3855025829"/>
              </p:ext>
            </p:extLst>
          </p:nvPr>
        </p:nvGraphicFramePr>
        <p:xfrm>
          <a:off x="101509" y="1254391"/>
          <a:ext cx="12022278" cy="3970507"/>
        </p:xfrm>
        <a:graphic>
          <a:graphicData uri="http://schemas.openxmlformats.org/drawingml/2006/table">
            <a:tbl>
              <a:tblPr/>
              <a:tblGrid>
                <a:gridCol w="351757">
                  <a:extLst>
                    <a:ext uri="{9D8B030D-6E8A-4147-A177-3AD203B41FA5}">
                      <a16:colId xmlns:a16="http://schemas.microsoft.com/office/drawing/2014/main" val="3627531854"/>
                    </a:ext>
                  </a:extLst>
                </a:gridCol>
                <a:gridCol w="547177">
                  <a:extLst>
                    <a:ext uri="{9D8B030D-6E8A-4147-A177-3AD203B41FA5}">
                      <a16:colId xmlns:a16="http://schemas.microsoft.com/office/drawing/2014/main" val="4054260533"/>
                    </a:ext>
                  </a:extLst>
                </a:gridCol>
                <a:gridCol w="1438297">
                  <a:extLst>
                    <a:ext uri="{9D8B030D-6E8A-4147-A177-3AD203B41FA5}">
                      <a16:colId xmlns:a16="http://schemas.microsoft.com/office/drawing/2014/main" val="1887209445"/>
                    </a:ext>
                  </a:extLst>
                </a:gridCol>
                <a:gridCol w="297039">
                  <a:extLst>
                    <a:ext uri="{9D8B030D-6E8A-4147-A177-3AD203B41FA5}">
                      <a16:colId xmlns:a16="http://schemas.microsoft.com/office/drawing/2014/main" val="3659289635"/>
                    </a:ext>
                  </a:extLst>
                </a:gridCol>
                <a:gridCol w="719148">
                  <a:extLst>
                    <a:ext uri="{9D8B030D-6E8A-4147-A177-3AD203B41FA5}">
                      <a16:colId xmlns:a16="http://schemas.microsoft.com/office/drawing/2014/main" val="3010765090"/>
                    </a:ext>
                  </a:extLst>
                </a:gridCol>
                <a:gridCol w="1516465">
                  <a:extLst>
                    <a:ext uri="{9D8B030D-6E8A-4147-A177-3AD203B41FA5}">
                      <a16:colId xmlns:a16="http://schemas.microsoft.com/office/drawing/2014/main" val="599569932"/>
                    </a:ext>
                  </a:extLst>
                </a:gridCol>
                <a:gridCol w="547177">
                  <a:extLst>
                    <a:ext uri="{9D8B030D-6E8A-4147-A177-3AD203B41FA5}">
                      <a16:colId xmlns:a16="http://schemas.microsoft.com/office/drawing/2014/main" val="3883823857"/>
                    </a:ext>
                  </a:extLst>
                </a:gridCol>
                <a:gridCol w="547177">
                  <a:extLst>
                    <a:ext uri="{9D8B030D-6E8A-4147-A177-3AD203B41FA5}">
                      <a16:colId xmlns:a16="http://schemas.microsoft.com/office/drawing/2014/main" val="3948876953"/>
                    </a:ext>
                  </a:extLst>
                </a:gridCol>
                <a:gridCol w="461193">
                  <a:extLst>
                    <a:ext uri="{9D8B030D-6E8A-4147-A177-3AD203B41FA5}">
                      <a16:colId xmlns:a16="http://schemas.microsoft.com/office/drawing/2014/main" val="2004533012"/>
                    </a:ext>
                  </a:extLst>
                </a:gridCol>
                <a:gridCol w="429926">
                  <a:extLst>
                    <a:ext uri="{9D8B030D-6E8A-4147-A177-3AD203B41FA5}">
                      <a16:colId xmlns:a16="http://schemas.microsoft.com/office/drawing/2014/main" val="2226556561"/>
                    </a:ext>
                  </a:extLst>
                </a:gridCol>
                <a:gridCol w="453375">
                  <a:extLst>
                    <a:ext uri="{9D8B030D-6E8A-4147-A177-3AD203B41FA5}">
                      <a16:colId xmlns:a16="http://schemas.microsoft.com/office/drawing/2014/main" val="2555642021"/>
                    </a:ext>
                  </a:extLst>
                </a:gridCol>
                <a:gridCol w="383024">
                  <a:extLst>
                    <a:ext uri="{9D8B030D-6E8A-4147-A177-3AD203B41FA5}">
                      <a16:colId xmlns:a16="http://schemas.microsoft.com/office/drawing/2014/main" val="3868690564"/>
                    </a:ext>
                  </a:extLst>
                </a:gridCol>
                <a:gridCol w="469009">
                  <a:extLst>
                    <a:ext uri="{9D8B030D-6E8A-4147-A177-3AD203B41FA5}">
                      <a16:colId xmlns:a16="http://schemas.microsoft.com/office/drawing/2014/main" val="3550508903"/>
                    </a:ext>
                  </a:extLst>
                </a:gridCol>
                <a:gridCol w="476827">
                  <a:extLst>
                    <a:ext uri="{9D8B030D-6E8A-4147-A177-3AD203B41FA5}">
                      <a16:colId xmlns:a16="http://schemas.microsoft.com/office/drawing/2014/main" val="1828256704"/>
                    </a:ext>
                  </a:extLst>
                </a:gridCol>
                <a:gridCol w="375208">
                  <a:extLst>
                    <a:ext uri="{9D8B030D-6E8A-4147-A177-3AD203B41FA5}">
                      <a16:colId xmlns:a16="http://schemas.microsoft.com/office/drawing/2014/main" val="36944495"/>
                    </a:ext>
                  </a:extLst>
                </a:gridCol>
                <a:gridCol w="554995">
                  <a:extLst>
                    <a:ext uri="{9D8B030D-6E8A-4147-A177-3AD203B41FA5}">
                      <a16:colId xmlns:a16="http://schemas.microsoft.com/office/drawing/2014/main" val="79662995"/>
                    </a:ext>
                  </a:extLst>
                </a:gridCol>
                <a:gridCol w="492460">
                  <a:extLst>
                    <a:ext uri="{9D8B030D-6E8A-4147-A177-3AD203B41FA5}">
                      <a16:colId xmlns:a16="http://schemas.microsoft.com/office/drawing/2014/main" val="3832896581"/>
                    </a:ext>
                  </a:extLst>
                </a:gridCol>
                <a:gridCol w="461193">
                  <a:extLst>
                    <a:ext uri="{9D8B030D-6E8A-4147-A177-3AD203B41FA5}">
                      <a16:colId xmlns:a16="http://schemas.microsoft.com/office/drawing/2014/main" val="2841800490"/>
                    </a:ext>
                  </a:extLst>
                </a:gridCol>
                <a:gridCol w="711331">
                  <a:extLst>
                    <a:ext uri="{9D8B030D-6E8A-4147-A177-3AD203B41FA5}">
                      <a16:colId xmlns:a16="http://schemas.microsoft.com/office/drawing/2014/main" val="2741755605"/>
                    </a:ext>
                  </a:extLst>
                </a:gridCol>
                <a:gridCol w="789500">
                  <a:extLst>
                    <a:ext uri="{9D8B030D-6E8A-4147-A177-3AD203B41FA5}">
                      <a16:colId xmlns:a16="http://schemas.microsoft.com/office/drawing/2014/main" val="2437404741"/>
                    </a:ext>
                  </a:extLst>
                </a:gridCol>
              </a:tblGrid>
              <a:tr h="261523">
                <a:tc>
                  <a:txBody>
                    <a:bodyPr/>
                    <a:lstStyle/>
                    <a:p>
                      <a:pPr algn="l" fontAlgn="ctr"/>
                      <a:r>
                        <a:rPr lang="en-US" sz="600" b="1" i="0" u="none" strike="noStrike" dirty="0">
                          <a:solidFill>
                            <a:srgbClr val="000000"/>
                          </a:solidFill>
                          <a:effectLst/>
                          <a:latin typeface="Verdana"/>
                        </a:rPr>
                        <a:t>Tickets</a:t>
                      </a:r>
                    </a:p>
                  </a:txBody>
                  <a:tcPr marL="4102" marR="4102" marT="4102"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en-US" sz="600" b="1" i="0" u="none" strike="noStrike" dirty="0">
                          <a:solidFill>
                            <a:srgbClr val="000000"/>
                          </a:solidFill>
                          <a:effectLst/>
                          <a:latin typeface="Verdana"/>
                        </a:rPr>
                        <a:t>Project ID</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panose="020B0604030504040204" pitchFamily="34" charset="0"/>
                        </a:rPr>
                        <a:t>Date</a:t>
                      </a:r>
                      <a:endParaRPr lang="en-US" sz="600" b="1" i="0" u="none" strike="noStrike" dirty="0">
                        <a:solidFill>
                          <a:srgbClr val="000000"/>
                        </a:solidFill>
                        <a:effectLst/>
                        <a:latin typeface="Verdana"/>
                      </a:endParaRP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Load Grade</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Facility Ticket #</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Material Type</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 Ticket Weight </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Metric</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Total Metric </a:t>
                      </a:r>
                      <a:r>
                        <a:rPr lang="en-US" sz="600" b="1" i="0" u="none" strike="noStrike" dirty="0" err="1">
                          <a:solidFill>
                            <a:srgbClr val="000000"/>
                          </a:solidFill>
                          <a:effectLst/>
                          <a:latin typeface="Verdana"/>
                        </a:rPr>
                        <a:t>Tonnes</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US" sz="600" b="1" i="0" u="none" strike="noStrike" dirty="0">
                          <a:solidFill>
                            <a:srgbClr val="000000"/>
                          </a:solidFill>
                          <a:effectLst/>
                          <a:latin typeface="Verdana"/>
                          <a:hlinkClick r:id="rId3"/>
                        </a:rPr>
                        <a:t>Mixed Metals</a:t>
                      </a:r>
                      <a:endParaRPr lang="en-US" sz="600" b="1" i="0" u="none" strike="noStrike" dirty="0">
                        <a:solidFill>
                          <a:srgbClr val="000000"/>
                        </a:solidFill>
                        <a:effectLst/>
                        <a:latin typeface="Verdana"/>
                      </a:endParaRP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US" sz="600" b="1" i="0" u="none" strike="noStrike" dirty="0">
                          <a:solidFill>
                            <a:srgbClr val="000000"/>
                          </a:solidFill>
                          <a:effectLst/>
                          <a:latin typeface="Verdana"/>
                          <a:hlinkClick r:id="rId3"/>
                        </a:rPr>
                        <a:t>Ewaste</a:t>
                      </a:r>
                      <a:endParaRPr lang="en-US" sz="600" b="1" i="0" u="none" strike="noStrike" dirty="0" err="1">
                        <a:solidFill>
                          <a:srgbClr val="000000"/>
                        </a:solidFill>
                        <a:effectLst/>
                        <a:latin typeface="Verdana"/>
                        <a:hlinkClick r:id="rId3"/>
                      </a:endParaRP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US" sz="600" b="1" i="0" u="none" strike="noStrike" dirty="0">
                          <a:solidFill>
                            <a:srgbClr val="000000"/>
                          </a:solidFill>
                          <a:effectLst/>
                          <a:latin typeface="Verdana"/>
                          <a:hlinkClick r:id="rId3"/>
                        </a:rPr>
                        <a:t>Woods</a:t>
                      </a:r>
                      <a:endParaRPr lang="en-US" sz="600" b="1" i="0" u="none" strike="noStrike" dirty="0">
                        <a:solidFill>
                          <a:srgbClr val="000000"/>
                        </a:solidFill>
                        <a:effectLst/>
                        <a:latin typeface="Verdana"/>
                      </a:endParaRP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US" sz="600" b="1" i="0" u="none" strike="noStrike" dirty="0">
                          <a:solidFill>
                            <a:srgbClr val="000000"/>
                          </a:solidFill>
                          <a:effectLst/>
                          <a:latin typeface="Verdana"/>
                          <a:hlinkClick r:id="rId3"/>
                        </a:rPr>
                        <a:t>Mixed Materials</a:t>
                      </a:r>
                      <a:endParaRPr lang="en-US" sz="600" b="1" i="0" u="none" strike="noStrike" dirty="0">
                        <a:solidFill>
                          <a:srgbClr val="000000"/>
                        </a:solidFill>
                        <a:effectLst/>
                        <a:latin typeface="Verdana"/>
                      </a:endParaRP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US" sz="600" b="1" i="0" u="none" strike="noStrike" dirty="0">
                          <a:solidFill>
                            <a:srgbClr val="000000"/>
                          </a:solidFill>
                          <a:effectLst/>
                          <a:latin typeface="Verdana"/>
                        </a:rPr>
                        <a:t>Cardboard</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US" sz="600" b="1" i="0" u="none" strike="noStrike" dirty="0">
                          <a:solidFill>
                            <a:srgbClr val="000000"/>
                          </a:solidFill>
                          <a:effectLst/>
                          <a:latin typeface="Verdana"/>
                        </a:rPr>
                        <a:t>Rubble &amp; Drywall</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ctr" fontAlgn="ctr"/>
                      <a:r>
                        <a:rPr lang="en-US" sz="600" b="1" i="0" u="none" strike="noStrike" dirty="0">
                          <a:solidFill>
                            <a:srgbClr val="000000"/>
                          </a:solidFill>
                          <a:effectLst/>
                          <a:latin typeface="Verdana"/>
                        </a:rPr>
                        <a:t>None Recoverable</a:t>
                      </a:r>
                    </a:p>
                  </a:txBody>
                  <a:tcPr marL="4102" marR="4102" marT="4102"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Base/Raw Materials Recovered</a:t>
                      </a:r>
                    </a:p>
                  </a:txBody>
                  <a:tcPr marL="4102" marR="4102" marT="4102" marB="0" anchor="ctr">
                    <a:lnL>
                      <a:noFill/>
                    </a:lnL>
                    <a:lnR>
                      <a:noFill/>
                    </a:lnR>
                    <a:lnT>
                      <a:noFill/>
                    </a:lnT>
                    <a:lnB>
                      <a:noFill/>
                    </a:lnB>
                    <a:solidFill>
                      <a:srgbClr val="D9D9D9"/>
                    </a:solidFill>
                  </a:tcPr>
                </a:tc>
                <a:tc>
                  <a:txBody>
                    <a:bodyPr/>
                    <a:lstStyle/>
                    <a:p>
                      <a:pPr algn="l" fontAlgn="ctr"/>
                      <a:r>
                        <a:rPr lang="en-US" sz="600" b="1" i="0" u="none" strike="noStrike" dirty="0">
                          <a:solidFill>
                            <a:srgbClr val="000000"/>
                          </a:solidFill>
                          <a:effectLst/>
                          <a:latin typeface="Verdana"/>
                        </a:rPr>
                        <a:t>CO2 not generated</a:t>
                      </a:r>
                    </a:p>
                  </a:txBody>
                  <a:tcPr marL="4102" marR="4102" marT="4102" marB="0" anchor="ctr">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ctr"/>
                      <a:r>
                        <a:rPr lang="en-US" sz="600" b="1" i="0" u="none" strike="noStrike" dirty="0">
                          <a:solidFill>
                            <a:srgbClr val="000000"/>
                          </a:solidFill>
                          <a:effectLst/>
                          <a:latin typeface="Verdana"/>
                        </a:rPr>
                        <a:t>Cost </a:t>
                      </a:r>
                      <a:r>
                        <a:rPr lang="en-US" sz="600" b="1" i="0" u="none" strike="noStrike" dirty="0" err="1">
                          <a:solidFill>
                            <a:srgbClr val="000000"/>
                          </a:solidFill>
                          <a:effectLst/>
                          <a:latin typeface="Verdana"/>
                        </a:rPr>
                        <a:t>Exc</a:t>
                      </a:r>
                      <a:r>
                        <a:rPr lang="en-US" sz="600" b="1" i="0" u="none" strike="noStrike" dirty="0">
                          <a:solidFill>
                            <a:srgbClr val="000000"/>
                          </a:solidFill>
                          <a:effectLst/>
                          <a:latin typeface="Verdana"/>
                        </a:rPr>
                        <a:t> Tax</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tc>
                  <a:txBody>
                    <a:bodyPr/>
                    <a:lstStyle/>
                    <a:p>
                      <a:pPr algn="l" fontAlgn="ctr"/>
                      <a:r>
                        <a:rPr lang="en-US" sz="600" b="1" i="0" u="none" strike="noStrike" dirty="0">
                          <a:solidFill>
                            <a:srgbClr val="000000"/>
                          </a:solidFill>
                          <a:effectLst/>
                          <a:latin typeface="Verdana"/>
                        </a:rPr>
                        <a:t>Recovery</a:t>
                      </a:r>
                    </a:p>
                  </a:txBody>
                  <a:tcPr marL="4102" marR="4102" marT="410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2F2F2"/>
                    </a:solidFill>
                  </a:tcPr>
                </a:tc>
                <a:extLst>
                  <a:ext uri="{0D108BD9-81ED-4DB2-BD59-A6C34878D82A}">
                    <a16:rowId xmlns:a16="http://schemas.microsoft.com/office/drawing/2014/main" val="1074885227"/>
                  </a:ext>
                </a:extLst>
              </a:tr>
              <a:tr h="246139">
                <a:tc>
                  <a:txBody>
                    <a:bodyPr/>
                    <a:lstStyle/>
                    <a:p>
                      <a:pPr algn="ctr" fontAlgn="b"/>
                      <a:r>
                        <a:rPr lang="en-US" sz="600" b="0" i="0" u="none" strike="noStrike" dirty="0">
                          <a:solidFill>
                            <a:srgbClr val="000000"/>
                          </a:solidFill>
                          <a:effectLst/>
                          <a:latin typeface="Verdana"/>
                        </a:rPr>
                        <a:t>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Saturday, January 12,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240025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4,060.00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3.15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436.45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613310415"/>
                  </a:ext>
                </a:extLst>
              </a:tr>
              <a:tr h="246139">
                <a:tc>
                  <a:txBody>
                    <a:bodyPr/>
                    <a:lstStyle/>
                    <a:p>
                      <a:pPr algn="ctr" fontAlgn="b"/>
                      <a:r>
                        <a:rPr lang="en-US" sz="600" b="0" i="0" u="none" strike="noStrike" dirty="0">
                          <a:solidFill>
                            <a:srgbClr val="000000"/>
                          </a:solidFill>
                          <a:effectLst/>
                          <a:latin typeface="Verdana"/>
                        </a:rPr>
                        <a:t>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Saturday, January 19,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241065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4,260.00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3.30</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298.20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702617479"/>
                  </a:ext>
                </a:extLst>
              </a:tr>
              <a:tr h="246139">
                <a:tc>
                  <a:txBody>
                    <a:bodyPr/>
                    <a:lstStyle/>
                    <a:p>
                      <a:pPr algn="ctr" fontAlgn="b"/>
                      <a:r>
                        <a:rPr lang="en-US" sz="600" b="0" i="0" u="none" strike="noStrike" dirty="0">
                          <a:solidFill>
                            <a:srgbClr val="000000"/>
                          </a:solidFill>
                          <a:effectLst/>
                          <a:latin typeface="Verdana"/>
                        </a:rPr>
                        <a:t>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Tuesday, January 29,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242124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6,360.00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4.93</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540.60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062289076"/>
                  </a:ext>
                </a:extLst>
              </a:tr>
              <a:tr h="246139">
                <a:tc>
                  <a:txBody>
                    <a:bodyPr/>
                    <a:lstStyle/>
                    <a:p>
                      <a:pPr algn="ctr" fontAlgn="b"/>
                      <a:r>
                        <a:rPr lang="en-US" sz="600" b="0" i="0" u="none" strike="noStrike" dirty="0">
                          <a:solidFill>
                            <a:srgbClr val="000000"/>
                          </a:solidFill>
                          <a:effectLst/>
                          <a:latin typeface="Verdana"/>
                        </a:rPr>
                        <a:t>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Tuesday, January 29,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242128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6,460.00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2.93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2.93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2.78</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5.01</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649.45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84929847"/>
                  </a:ext>
                </a:extLst>
              </a:tr>
              <a:tr h="246139">
                <a:tc>
                  <a:txBody>
                    <a:bodyPr/>
                    <a:lstStyle/>
                    <a:p>
                      <a:pPr algn="ctr" fontAlgn="b"/>
                      <a:r>
                        <a:rPr lang="en-US" sz="600" b="0" i="0" u="none" strike="noStrike" dirty="0">
                          <a:solidFill>
                            <a:srgbClr val="000000"/>
                          </a:solidFill>
                          <a:effectLst/>
                          <a:latin typeface="Verdana"/>
                        </a:rPr>
                        <a:t>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Friday, February 8,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TDW0206686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4 - 60% Recycled (Mixed material, Fabrics, Plastics)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2,950.00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2.95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2.95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1.18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1.77</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3.19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274.35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46428196"/>
                  </a:ext>
                </a:extLst>
              </a:tr>
              <a:tr h="246139">
                <a:tc>
                  <a:txBody>
                    <a:bodyPr/>
                    <a:lstStyle/>
                    <a:p>
                      <a:pPr algn="ctr" fontAlgn="b"/>
                      <a:r>
                        <a:rPr lang="en-US" sz="600" b="0" i="0" u="none" strike="noStrike" dirty="0">
                          <a:solidFill>
                            <a:srgbClr val="000000"/>
                          </a:solidFill>
                          <a:effectLst/>
                          <a:latin typeface="Verdana"/>
                        </a:rPr>
                        <a:t>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Monday, February 4,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728357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2,750.00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4.21</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275.00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515997072"/>
                  </a:ext>
                </a:extLst>
              </a:tr>
              <a:tr h="246139">
                <a:tc>
                  <a:txBody>
                    <a:bodyPr/>
                    <a:lstStyle/>
                    <a:p>
                      <a:pPr algn="ctr" fontAlgn="b"/>
                      <a:r>
                        <a:rPr lang="en-US" sz="600" b="0" i="0" u="none" strike="noStrike" dirty="0">
                          <a:solidFill>
                            <a:srgbClr val="000000"/>
                          </a:solidFill>
                          <a:effectLst/>
                          <a:latin typeface="Verdana"/>
                        </a:rPr>
                        <a:t>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Monday, February 4,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728380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3,000.00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2.55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4.59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300.00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90742502"/>
                  </a:ext>
                </a:extLst>
              </a:tr>
              <a:tr h="246139">
                <a:tc>
                  <a:txBody>
                    <a:bodyPr/>
                    <a:lstStyle/>
                    <a:p>
                      <a:pPr algn="ctr" fontAlgn="b"/>
                      <a:r>
                        <a:rPr lang="en-US" sz="600" b="0" i="0" u="none" strike="noStrike" dirty="0">
                          <a:solidFill>
                            <a:srgbClr val="000000"/>
                          </a:solidFill>
                          <a:effectLst/>
                          <a:latin typeface="Verdana"/>
                        </a:rPr>
                        <a:t>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Monday, January 14,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725646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1,460.00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2.23</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146.00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11777138"/>
                  </a:ext>
                </a:extLst>
              </a:tr>
              <a:tr h="246139">
                <a:tc>
                  <a:txBody>
                    <a:bodyPr/>
                    <a:lstStyle/>
                    <a:p>
                      <a:pPr algn="ctr" fontAlgn="b"/>
                      <a:r>
                        <a:rPr lang="en-US" sz="600" b="0" i="0" u="none" strike="noStrike" dirty="0">
                          <a:solidFill>
                            <a:srgbClr val="000000"/>
                          </a:solidFill>
                          <a:effectLst/>
                          <a:latin typeface="Verdana"/>
                        </a:rPr>
                        <a:t>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Monday, January 14,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725725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3,880.00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3.88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3.88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0.58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3.30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5.94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388.00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950546752"/>
                  </a:ext>
                </a:extLst>
              </a:tr>
              <a:tr h="246139">
                <a:tc>
                  <a:txBody>
                    <a:bodyPr/>
                    <a:lstStyle/>
                    <a:p>
                      <a:pPr algn="ctr" fontAlgn="b"/>
                      <a:r>
                        <a:rPr lang="en-US" sz="600" b="0" i="0" u="none" strike="noStrike" dirty="0">
                          <a:solidFill>
                            <a:srgbClr val="000000"/>
                          </a:solidFill>
                          <a:effectLst/>
                          <a:latin typeface="Verdana"/>
                        </a:rPr>
                        <a:t>10</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Tuesday, January 29,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727696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2,780.00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2.36</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4.25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278.00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441963633"/>
                  </a:ext>
                </a:extLst>
              </a:tr>
              <a:tr h="246139">
                <a:tc>
                  <a:txBody>
                    <a:bodyPr/>
                    <a:lstStyle/>
                    <a:p>
                      <a:pPr algn="ctr" fontAlgn="b"/>
                      <a:r>
                        <a:rPr lang="en-US" sz="600" b="0" i="0" u="none" strike="noStrike" dirty="0">
                          <a:solidFill>
                            <a:srgbClr val="000000"/>
                          </a:solidFill>
                          <a:effectLst/>
                          <a:latin typeface="Verdana"/>
                        </a:rPr>
                        <a:t>11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Wednesday, January 30,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727766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2,390.00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2.03</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3.66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239.00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027089981"/>
                  </a:ext>
                </a:extLst>
              </a:tr>
              <a:tr h="246139">
                <a:tc>
                  <a:txBody>
                    <a:bodyPr/>
                    <a:lstStyle/>
                    <a:p>
                      <a:pPr algn="ctr" fontAlgn="b"/>
                      <a:r>
                        <a:rPr lang="en-US" sz="600" b="0" i="0" u="none" strike="noStrike" dirty="0">
                          <a:solidFill>
                            <a:srgbClr val="000000"/>
                          </a:solidFill>
                          <a:effectLst/>
                          <a:latin typeface="Verdana"/>
                        </a:rPr>
                        <a:t>12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Wednesday, January 30,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727770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2,280.00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3.49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228.00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34083456"/>
                  </a:ext>
                </a:extLst>
              </a:tr>
              <a:tr h="246139">
                <a:tc>
                  <a:txBody>
                    <a:bodyPr/>
                    <a:lstStyle/>
                    <a:p>
                      <a:pPr algn="ctr" fontAlgn="b"/>
                      <a:r>
                        <a:rPr lang="en-US" sz="600" b="0" i="0" u="none" strike="noStrike" dirty="0">
                          <a:solidFill>
                            <a:srgbClr val="000000"/>
                          </a:solidFill>
                          <a:effectLst/>
                          <a:latin typeface="Verdana"/>
                        </a:rPr>
                        <a:t>13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Tuesday, February 5,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TWD0206417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4 - 60% Recycled (Mixed material, Fabrics, Plastics)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2,850.00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Kilograms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1.14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3.08</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265.05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18963472"/>
                  </a:ext>
                </a:extLst>
              </a:tr>
              <a:tr h="246139">
                <a:tc>
                  <a:txBody>
                    <a:bodyPr/>
                    <a:lstStyle/>
                    <a:p>
                      <a:pPr algn="ctr" fontAlgn="b"/>
                      <a:r>
                        <a:rPr lang="en-US" sz="600" b="0" i="0" u="none" strike="noStrike" dirty="0">
                          <a:solidFill>
                            <a:srgbClr val="000000"/>
                          </a:solidFill>
                          <a:effectLst/>
                          <a:latin typeface="Verdana"/>
                        </a:rPr>
                        <a:t>14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Friday, January 25,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241654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4,420.00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3.43</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475.15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85583791"/>
                  </a:ext>
                </a:extLst>
              </a:tr>
              <a:tr h="246139">
                <a:tc>
                  <a:txBody>
                    <a:bodyPr/>
                    <a:lstStyle/>
                    <a:p>
                      <a:pPr algn="ctr" fontAlgn="b"/>
                      <a:r>
                        <a:rPr lang="en-US" sz="600" b="0" i="0" u="none" strike="noStrike" dirty="0">
                          <a:solidFill>
                            <a:srgbClr val="000000"/>
                          </a:solidFill>
                          <a:effectLst/>
                          <a:latin typeface="Verdana"/>
                        </a:rPr>
                        <a:t>15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Tuesday, January 29,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242075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1,880.00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0.81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1.46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dirty="0">
                          <a:solidFill>
                            <a:srgbClr val="000000"/>
                          </a:solidFill>
                          <a:effectLst/>
                          <a:latin typeface="Verdana"/>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202.00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272107506"/>
                  </a:ext>
                </a:extLst>
              </a:tr>
            </a:tbl>
          </a:graphicData>
        </a:graphic>
      </p:graphicFrame>
      <p:sp>
        <p:nvSpPr>
          <p:cNvPr id="5" name="Rectangle 4">
            <a:extLst>
              <a:ext uri="{FF2B5EF4-FFF2-40B4-BE49-F238E27FC236}">
                <a16:creationId xmlns:a16="http://schemas.microsoft.com/office/drawing/2014/main" id="{1F346702-21D9-4C2A-82EE-25DF0FB12B8F}"/>
              </a:ext>
            </a:extLst>
          </p:cNvPr>
          <p:cNvSpPr/>
          <p:nvPr/>
        </p:nvSpPr>
        <p:spPr>
          <a:xfrm>
            <a:off x="157751" y="-58063"/>
            <a:ext cx="11990004"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Down Stream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Recycling January 2019 </a:t>
            </a:r>
          </a:p>
        </p:txBody>
      </p:sp>
    </p:spTree>
    <p:extLst>
      <p:ext uri="{BB962C8B-B14F-4D97-AF65-F5344CB8AC3E}">
        <p14:creationId xmlns:p14="http://schemas.microsoft.com/office/powerpoint/2010/main" val="1091879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B4BDA-333F-482E-B7A4-717E5B435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315" y="11306125"/>
            <a:ext cx="2028534" cy="312737"/>
          </a:xfrm>
          <a:prstGeom prst="rect">
            <a:avLst/>
          </a:prstGeom>
        </p:spPr>
      </p:pic>
      <p:graphicFrame>
        <p:nvGraphicFramePr>
          <p:cNvPr id="2" name="Table 1">
            <a:extLst>
              <a:ext uri="{FF2B5EF4-FFF2-40B4-BE49-F238E27FC236}">
                <a16:creationId xmlns:a16="http://schemas.microsoft.com/office/drawing/2014/main" id="{15B05027-3948-4743-A9E3-73FF56C35C14}"/>
              </a:ext>
            </a:extLst>
          </p:cNvPr>
          <p:cNvGraphicFramePr>
            <a:graphicFrameLocks noGrp="1"/>
          </p:cNvGraphicFramePr>
          <p:nvPr>
            <p:extLst>
              <p:ext uri="{D42A27DB-BD31-4B8C-83A1-F6EECF244321}">
                <p14:modId xmlns:p14="http://schemas.microsoft.com/office/powerpoint/2010/main" val="452355213"/>
              </p:ext>
            </p:extLst>
          </p:nvPr>
        </p:nvGraphicFramePr>
        <p:xfrm>
          <a:off x="100341" y="1284628"/>
          <a:ext cx="12032667" cy="3692085"/>
        </p:xfrm>
        <a:graphic>
          <a:graphicData uri="http://schemas.openxmlformats.org/drawingml/2006/table">
            <a:tbl>
              <a:tblPr/>
              <a:tblGrid>
                <a:gridCol w="352062">
                  <a:extLst>
                    <a:ext uri="{9D8B030D-6E8A-4147-A177-3AD203B41FA5}">
                      <a16:colId xmlns:a16="http://schemas.microsoft.com/office/drawing/2014/main" val="1545622969"/>
                    </a:ext>
                  </a:extLst>
                </a:gridCol>
                <a:gridCol w="547651">
                  <a:extLst>
                    <a:ext uri="{9D8B030D-6E8A-4147-A177-3AD203B41FA5}">
                      <a16:colId xmlns:a16="http://schemas.microsoft.com/office/drawing/2014/main" val="3223911691"/>
                    </a:ext>
                  </a:extLst>
                </a:gridCol>
                <a:gridCol w="1439540">
                  <a:extLst>
                    <a:ext uri="{9D8B030D-6E8A-4147-A177-3AD203B41FA5}">
                      <a16:colId xmlns:a16="http://schemas.microsoft.com/office/drawing/2014/main" val="1785859815"/>
                    </a:ext>
                  </a:extLst>
                </a:gridCol>
                <a:gridCol w="297296">
                  <a:extLst>
                    <a:ext uri="{9D8B030D-6E8A-4147-A177-3AD203B41FA5}">
                      <a16:colId xmlns:a16="http://schemas.microsoft.com/office/drawing/2014/main" val="3563171949"/>
                    </a:ext>
                  </a:extLst>
                </a:gridCol>
                <a:gridCol w="719770">
                  <a:extLst>
                    <a:ext uri="{9D8B030D-6E8A-4147-A177-3AD203B41FA5}">
                      <a16:colId xmlns:a16="http://schemas.microsoft.com/office/drawing/2014/main" val="3185524719"/>
                    </a:ext>
                  </a:extLst>
                </a:gridCol>
                <a:gridCol w="1517775">
                  <a:extLst>
                    <a:ext uri="{9D8B030D-6E8A-4147-A177-3AD203B41FA5}">
                      <a16:colId xmlns:a16="http://schemas.microsoft.com/office/drawing/2014/main" val="1313623629"/>
                    </a:ext>
                  </a:extLst>
                </a:gridCol>
                <a:gridCol w="547651">
                  <a:extLst>
                    <a:ext uri="{9D8B030D-6E8A-4147-A177-3AD203B41FA5}">
                      <a16:colId xmlns:a16="http://schemas.microsoft.com/office/drawing/2014/main" val="3840044297"/>
                    </a:ext>
                  </a:extLst>
                </a:gridCol>
                <a:gridCol w="547651">
                  <a:extLst>
                    <a:ext uri="{9D8B030D-6E8A-4147-A177-3AD203B41FA5}">
                      <a16:colId xmlns:a16="http://schemas.microsoft.com/office/drawing/2014/main" val="3128572536"/>
                    </a:ext>
                  </a:extLst>
                </a:gridCol>
                <a:gridCol w="461590">
                  <a:extLst>
                    <a:ext uri="{9D8B030D-6E8A-4147-A177-3AD203B41FA5}">
                      <a16:colId xmlns:a16="http://schemas.microsoft.com/office/drawing/2014/main" val="1124667952"/>
                    </a:ext>
                  </a:extLst>
                </a:gridCol>
                <a:gridCol w="430297">
                  <a:extLst>
                    <a:ext uri="{9D8B030D-6E8A-4147-A177-3AD203B41FA5}">
                      <a16:colId xmlns:a16="http://schemas.microsoft.com/office/drawing/2014/main" val="4179097422"/>
                    </a:ext>
                  </a:extLst>
                </a:gridCol>
                <a:gridCol w="453768">
                  <a:extLst>
                    <a:ext uri="{9D8B030D-6E8A-4147-A177-3AD203B41FA5}">
                      <a16:colId xmlns:a16="http://schemas.microsoft.com/office/drawing/2014/main" val="3774820818"/>
                    </a:ext>
                  </a:extLst>
                </a:gridCol>
                <a:gridCol w="383355">
                  <a:extLst>
                    <a:ext uri="{9D8B030D-6E8A-4147-A177-3AD203B41FA5}">
                      <a16:colId xmlns:a16="http://schemas.microsoft.com/office/drawing/2014/main" val="3729193541"/>
                    </a:ext>
                  </a:extLst>
                </a:gridCol>
                <a:gridCol w="469414">
                  <a:extLst>
                    <a:ext uri="{9D8B030D-6E8A-4147-A177-3AD203B41FA5}">
                      <a16:colId xmlns:a16="http://schemas.microsoft.com/office/drawing/2014/main" val="3025232009"/>
                    </a:ext>
                  </a:extLst>
                </a:gridCol>
                <a:gridCol w="477238">
                  <a:extLst>
                    <a:ext uri="{9D8B030D-6E8A-4147-A177-3AD203B41FA5}">
                      <a16:colId xmlns:a16="http://schemas.microsoft.com/office/drawing/2014/main" val="3371118175"/>
                    </a:ext>
                  </a:extLst>
                </a:gridCol>
                <a:gridCol w="375531">
                  <a:extLst>
                    <a:ext uri="{9D8B030D-6E8A-4147-A177-3AD203B41FA5}">
                      <a16:colId xmlns:a16="http://schemas.microsoft.com/office/drawing/2014/main" val="2635182548"/>
                    </a:ext>
                  </a:extLst>
                </a:gridCol>
                <a:gridCol w="555474">
                  <a:extLst>
                    <a:ext uri="{9D8B030D-6E8A-4147-A177-3AD203B41FA5}">
                      <a16:colId xmlns:a16="http://schemas.microsoft.com/office/drawing/2014/main" val="2948384136"/>
                    </a:ext>
                  </a:extLst>
                </a:gridCol>
                <a:gridCol w="492886">
                  <a:extLst>
                    <a:ext uri="{9D8B030D-6E8A-4147-A177-3AD203B41FA5}">
                      <a16:colId xmlns:a16="http://schemas.microsoft.com/office/drawing/2014/main" val="3247990403"/>
                    </a:ext>
                  </a:extLst>
                </a:gridCol>
                <a:gridCol w="461590">
                  <a:extLst>
                    <a:ext uri="{9D8B030D-6E8A-4147-A177-3AD203B41FA5}">
                      <a16:colId xmlns:a16="http://schemas.microsoft.com/office/drawing/2014/main" val="3867271627"/>
                    </a:ext>
                  </a:extLst>
                </a:gridCol>
                <a:gridCol w="711946">
                  <a:extLst>
                    <a:ext uri="{9D8B030D-6E8A-4147-A177-3AD203B41FA5}">
                      <a16:colId xmlns:a16="http://schemas.microsoft.com/office/drawing/2014/main" val="805943234"/>
                    </a:ext>
                  </a:extLst>
                </a:gridCol>
                <a:gridCol w="790182">
                  <a:extLst>
                    <a:ext uri="{9D8B030D-6E8A-4147-A177-3AD203B41FA5}">
                      <a16:colId xmlns:a16="http://schemas.microsoft.com/office/drawing/2014/main" val="3001426168"/>
                    </a:ext>
                  </a:extLst>
                </a:gridCol>
              </a:tblGrid>
              <a:tr h="246139">
                <a:tc>
                  <a:txBody>
                    <a:bodyPr/>
                    <a:lstStyle/>
                    <a:p>
                      <a:pPr algn="ctr" fontAlgn="b"/>
                      <a:r>
                        <a:rPr lang="en-US" sz="600" b="0" i="0" u="none" strike="noStrike" dirty="0">
                          <a:solidFill>
                            <a:srgbClr val="000000"/>
                          </a:solidFill>
                          <a:effectLst/>
                          <a:latin typeface="Verdana"/>
                        </a:rPr>
                        <a:t>16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January 29,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242100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2,880.00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1.31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1.31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2.23</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329.80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688677008"/>
                  </a:ext>
                </a:extLst>
              </a:tr>
              <a:tr h="246139">
                <a:tc>
                  <a:txBody>
                    <a:bodyPr/>
                    <a:lstStyle/>
                    <a:p>
                      <a:pPr algn="ctr" fontAlgn="b"/>
                      <a:r>
                        <a:rPr lang="en-US" sz="600" b="0" i="0" u="none" strike="noStrike" dirty="0">
                          <a:solidFill>
                            <a:srgbClr val="000000"/>
                          </a:solidFill>
                          <a:effectLst/>
                          <a:latin typeface="Verdana"/>
                        </a:rPr>
                        <a:t>17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February 2,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242632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1,880.00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0.81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1.46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188.00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56640507"/>
                  </a:ext>
                </a:extLst>
              </a:tr>
              <a:tr h="246139">
                <a:tc>
                  <a:txBody>
                    <a:bodyPr/>
                    <a:lstStyle/>
                    <a:p>
                      <a:pPr algn="ctr" fontAlgn="b"/>
                      <a:r>
                        <a:rPr lang="en-US" sz="600" b="0" i="0" u="none" strike="noStrike" dirty="0">
                          <a:solidFill>
                            <a:srgbClr val="000000"/>
                          </a:solidFill>
                          <a:effectLst/>
                          <a:latin typeface="Verdana"/>
                        </a:rPr>
                        <a:t>18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Wednesday, February 13,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243959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4,560.00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1.96</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3.54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490.20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395997409"/>
                  </a:ext>
                </a:extLst>
              </a:tr>
              <a:tr h="246139">
                <a:tc>
                  <a:txBody>
                    <a:bodyPr/>
                    <a:lstStyle/>
                    <a:p>
                      <a:pPr algn="ctr" fontAlgn="b"/>
                      <a:r>
                        <a:rPr lang="en-US" sz="600" b="0" i="0" u="none" strike="noStrike" dirty="0">
                          <a:solidFill>
                            <a:srgbClr val="000000"/>
                          </a:solidFill>
                          <a:effectLst/>
                          <a:latin typeface="Verdana"/>
                        </a:rPr>
                        <a:t>19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January 29,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727608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2,000.00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3.06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200.00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3923180"/>
                  </a:ext>
                </a:extLst>
              </a:tr>
              <a:tr h="246139">
                <a:tc>
                  <a:txBody>
                    <a:bodyPr/>
                    <a:lstStyle/>
                    <a:p>
                      <a:pPr algn="ctr" fontAlgn="b"/>
                      <a:r>
                        <a:rPr lang="en-US" sz="600" b="0" i="0" u="none" strike="noStrike" dirty="0">
                          <a:solidFill>
                            <a:srgbClr val="000000"/>
                          </a:solidFill>
                          <a:effectLst/>
                          <a:latin typeface="Verdana"/>
                        </a:rPr>
                        <a:t>20</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January 29,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727645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1,820.00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1.55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2.79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182.00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42829810"/>
                  </a:ext>
                </a:extLst>
              </a:tr>
              <a:tr h="246139">
                <a:tc>
                  <a:txBody>
                    <a:bodyPr/>
                    <a:lstStyle/>
                    <a:p>
                      <a:pPr algn="ctr" fontAlgn="b"/>
                      <a:r>
                        <a:rPr lang="en-US" sz="600" b="0" i="0" u="none" strike="noStrike" dirty="0">
                          <a:solidFill>
                            <a:srgbClr val="000000"/>
                          </a:solidFill>
                          <a:effectLst/>
                          <a:latin typeface="Verdana"/>
                        </a:rPr>
                        <a:t>21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February 2,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728212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2,290.00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3.51</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229.00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990631407"/>
                  </a:ext>
                </a:extLst>
              </a:tr>
              <a:tr h="246139">
                <a:tc>
                  <a:txBody>
                    <a:bodyPr/>
                    <a:lstStyle/>
                    <a:p>
                      <a:pPr algn="ctr" fontAlgn="b"/>
                      <a:r>
                        <a:rPr lang="en-US" sz="600" b="0" i="0" u="none" strike="noStrike" dirty="0">
                          <a:solidFill>
                            <a:srgbClr val="000000"/>
                          </a:solidFill>
                          <a:effectLst/>
                          <a:latin typeface="Verdana"/>
                        </a:rPr>
                        <a:t>22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February 5,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728477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2,910.00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2.91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2.91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2.47</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4.45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381.00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722806616"/>
                  </a:ext>
                </a:extLst>
              </a:tr>
              <a:tr h="246139">
                <a:tc>
                  <a:txBody>
                    <a:bodyPr/>
                    <a:lstStyle/>
                    <a:p>
                      <a:pPr algn="ctr" fontAlgn="b"/>
                      <a:r>
                        <a:rPr lang="en-US" sz="600" b="0" i="0" u="none" strike="noStrike" dirty="0">
                          <a:solidFill>
                            <a:srgbClr val="000000"/>
                          </a:solidFill>
                          <a:effectLst/>
                          <a:latin typeface="Verdana"/>
                        </a:rPr>
                        <a:t>23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Thursday, February 28,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TWD0206721</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4 - 60% Recycled (Mixed material, Fabrics, Plastics)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3,070.00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3.07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3.07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3.32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285.51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45278148"/>
                  </a:ext>
                </a:extLst>
              </a:tr>
              <a:tr h="246139">
                <a:tc>
                  <a:txBody>
                    <a:bodyPr/>
                    <a:lstStyle/>
                    <a:p>
                      <a:pPr algn="ctr" fontAlgn="b"/>
                      <a:r>
                        <a:rPr lang="en-US" sz="600" b="0" i="0" u="none" strike="noStrike" dirty="0">
                          <a:solidFill>
                            <a:srgbClr val="000000"/>
                          </a:solidFill>
                          <a:effectLst/>
                          <a:latin typeface="Verdana"/>
                        </a:rPr>
                        <a:t>24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Monday, February 4,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728290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2,330.00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1.98</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3.56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233.00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000442637"/>
                  </a:ext>
                </a:extLst>
              </a:tr>
              <a:tr h="246139">
                <a:tc>
                  <a:txBody>
                    <a:bodyPr/>
                    <a:lstStyle/>
                    <a:p>
                      <a:pPr algn="ctr" fontAlgn="b"/>
                      <a:r>
                        <a:rPr lang="en-US" sz="600" b="0" i="0" u="none" strike="noStrike" dirty="0">
                          <a:solidFill>
                            <a:srgbClr val="000000"/>
                          </a:solidFill>
                          <a:effectLst/>
                          <a:latin typeface="Verdana"/>
                        </a:rPr>
                        <a:t>25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Monday, February 4,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728289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2,010.00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3.08</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201.00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06105669"/>
                  </a:ext>
                </a:extLst>
              </a:tr>
              <a:tr h="246139">
                <a:tc>
                  <a:txBody>
                    <a:bodyPr/>
                    <a:lstStyle/>
                    <a:p>
                      <a:pPr algn="ctr" fontAlgn="b"/>
                      <a:r>
                        <a:rPr lang="en-US" sz="600" b="0" i="0" u="none" strike="noStrike" dirty="0">
                          <a:solidFill>
                            <a:srgbClr val="000000"/>
                          </a:solidFill>
                          <a:effectLst/>
                          <a:latin typeface="Verdana"/>
                        </a:rPr>
                        <a:t>26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February 2,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728213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2,690.00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2.69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2.69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2.29</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4.12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269.00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843007914"/>
                  </a:ext>
                </a:extLst>
              </a:tr>
              <a:tr h="246139">
                <a:tc>
                  <a:txBody>
                    <a:bodyPr/>
                    <a:lstStyle/>
                    <a:p>
                      <a:pPr algn="ctr" fontAlgn="b"/>
                      <a:r>
                        <a:rPr lang="en-US" sz="600" b="0" i="0" u="none" strike="noStrike" dirty="0">
                          <a:solidFill>
                            <a:srgbClr val="000000"/>
                          </a:solidFill>
                          <a:effectLst/>
                          <a:latin typeface="Verdana"/>
                        </a:rPr>
                        <a:t>27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Friday, February 1,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728073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3,400.00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3.40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3.40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0.51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2.89</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5.20</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340.00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595915134"/>
                  </a:ext>
                </a:extLst>
              </a:tr>
              <a:tr h="246139">
                <a:tc>
                  <a:txBody>
                    <a:bodyPr/>
                    <a:lstStyle/>
                    <a:p>
                      <a:pPr algn="ctr" fontAlgn="b"/>
                      <a:r>
                        <a:rPr lang="en-US" sz="600" b="0" i="0" u="none" strike="noStrike" dirty="0">
                          <a:solidFill>
                            <a:srgbClr val="000000"/>
                          </a:solidFill>
                          <a:effectLst/>
                          <a:latin typeface="Verdana"/>
                        </a:rPr>
                        <a:t>28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Friday, February 1,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728074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1,780.00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1.51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2.72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178.00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692222386"/>
                  </a:ext>
                </a:extLst>
              </a:tr>
              <a:tr h="246139">
                <a:tc>
                  <a:txBody>
                    <a:bodyPr/>
                    <a:lstStyle/>
                    <a:p>
                      <a:pPr algn="ctr" fontAlgn="b"/>
                      <a:r>
                        <a:rPr lang="en-US" sz="600" b="0" i="0" u="none" strike="noStrike" dirty="0">
                          <a:solidFill>
                            <a:srgbClr val="000000"/>
                          </a:solidFill>
                          <a:effectLst/>
                          <a:latin typeface="Verdana"/>
                        </a:rPr>
                        <a:t>29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Monday, January 21,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241162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6,280.00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4.87</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675.10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183562293"/>
                  </a:ext>
                </a:extLst>
              </a:tr>
              <a:tr h="246139">
                <a:tc>
                  <a:txBody>
                    <a:bodyPr/>
                    <a:lstStyle/>
                    <a:p>
                      <a:pPr algn="ctr" fontAlgn="b"/>
                      <a:r>
                        <a:rPr lang="en-US" sz="600" b="0" i="0" u="none" strike="noStrike" dirty="0">
                          <a:solidFill>
                            <a:srgbClr val="000000"/>
                          </a:solidFill>
                          <a:effectLst/>
                          <a:latin typeface="Verdana"/>
                        </a:rPr>
                        <a:t>30</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January 26,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241892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4,840.00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2.09</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3.75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338.80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874715335"/>
                  </a:ext>
                </a:extLst>
              </a:tr>
            </a:tbl>
          </a:graphicData>
        </a:graphic>
      </p:graphicFrame>
      <p:sp>
        <p:nvSpPr>
          <p:cNvPr id="5" name="Rectangle 4">
            <a:extLst>
              <a:ext uri="{FF2B5EF4-FFF2-40B4-BE49-F238E27FC236}">
                <a16:creationId xmlns:a16="http://schemas.microsoft.com/office/drawing/2014/main" id="{B8AEF2CE-3299-4684-8046-0F81F9FA504B}"/>
              </a:ext>
            </a:extLst>
          </p:cNvPr>
          <p:cNvSpPr/>
          <p:nvPr/>
        </p:nvSpPr>
        <p:spPr>
          <a:xfrm>
            <a:off x="157751" y="-58063"/>
            <a:ext cx="11990004"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Down Stream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Recycling January 2019 </a:t>
            </a:r>
          </a:p>
        </p:txBody>
      </p:sp>
    </p:spTree>
    <p:extLst>
      <p:ext uri="{BB962C8B-B14F-4D97-AF65-F5344CB8AC3E}">
        <p14:creationId xmlns:p14="http://schemas.microsoft.com/office/powerpoint/2010/main" val="3285884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B4BDA-333F-482E-B7A4-717E5B435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315" y="11306125"/>
            <a:ext cx="2028534" cy="312737"/>
          </a:xfrm>
          <a:prstGeom prst="rect">
            <a:avLst/>
          </a:prstGeom>
        </p:spPr>
      </p:pic>
      <p:graphicFrame>
        <p:nvGraphicFramePr>
          <p:cNvPr id="2" name="Table 1">
            <a:extLst>
              <a:ext uri="{FF2B5EF4-FFF2-40B4-BE49-F238E27FC236}">
                <a16:creationId xmlns:a16="http://schemas.microsoft.com/office/drawing/2014/main" id="{465F3ABE-2DE9-4CDE-9C77-D7F332090769}"/>
              </a:ext>
            </a:extLst>
          </p:cNvPr>
          <p:cNvGraphicFramePr>
            <a:graphicFrameLocks noGrp="1"/>
          </p:cNvGraphicFramePr>
          <p:nvPr>
            <p:extLst>
              <p:ext uri="{D42A27DB-BD31-4B8C-83A1-F6EECF244321}">
                <p14:modId xmlns:p14="http://schemas.microsoft.com/office/powerpoint/2010/main" val="2300707096"/>
              </p:ext>
            </p:extLst>
          </p:nvPr>
        </p:nvGraphicFramePr>
        <p:xfrm>
          <a:off x="196595" y="1311873"/>
          <a:ext cx="11915803" cy="4184363"/>
        </p:xfrm>
        <a:graphic>
          <a:graphicData uri="http://schemas.openxmlformats.org/drawingml/2006/table">
            <a:tbl>
              <a:tblPr/>
              <a:tblGrid>
                <a:gridCol w="348642">
                  <a:extLst>
                    <a:ext uri="{9D8B030D-6E8A-4147-A177-3AD203B41FA5}">
                      <a16:colId xmlns:a16="http://schemas.microsoft.com/office/drawing/2014/main" val="2393848745"/>
                    </a:ext>
                  </a:extLst>
                </a:gridCol>
                <a:gridCol w="542332">
                  <a:extLst>
                    <a:ext uri="{9D8B030D-6E8A-4147-A177-3AD203B41FA5}">
                      <a16:colId xmlns:a16="http://schemas.microsoft.com/office/drawing/2014/main" val="1005376086"/>
                    </a:ext>
                  </a:extLst>
                </a:gridCol>
                <a:gridCol w="1425558">
                  <a:extLst>
                    <a:ext uri="{9D8B030D-6E8A-4147-A177-3AD203B41FA5}">
                      <a16:colId xmlns:a16="http://schemas.microsoft.com/office/drawing/2014/main" val="740424438"/>
                    </a:ext>
                  </a:extLst>
                </a:gridCol>
                <a:gridCol w="294408">
                  <a:extLst>
                    <a:ext uri="{9D8B030D-6E8A-4147-A177-3AD203B41FA5}">
                      <a16:colId xmlns:a16="http://schemas.microsoft.com/office/drawing/2014/main" val="840004779"/>
                    </a:ext>
                  </a:extLst>
                </a:gridCol>
                <a:gridCol w="712779">
                  <a:extLst>
                    <a:ext uri="{9D8B030D-6E8A-4147-A177-3AD203B41FA5}">
                      <a16:colId xmlns:a16="http://schemas.microsoft.com/office/drawing/2014/main" val="1894647900"/>
                    </a:ext>
                  </a:extLst>
                </a:gridCol>
                <a:gridCol w="1503034">
                  <a:extLst>
                    <a:ext uri="{9D8B030D-6E8A-4147-A177-3AD203B41FA5}">
                      <a16:colId xmlns:a16="http://schemas.microsoft.com/office/drawing/2014/main" val="1400692374"/>
                    </a:ext>
                  </a:extLst>
                </a:gridCol>
                <a:gridCol w="542332">
                  <a:extLst>
                    <a:ext uri="{9D8B030D-6E8A-4147-A177-3AD203B41FA5}">
                      <a16:colId xmlns:a16="http://schemas.microsoft.com/office/drawing/2014/main" val="3519809445"/>
                    </a:ext>
                  </a:extLst>
                </a:gridCol>
                <a:gridCol w="542332">
                  <a:extLst>
                    <a:ext uri="{9D8B030D-6E8A-4147-A177-3AD203B41FA5}">
                      <a16:colId xmlns:a16="http://schemas.microsoft.com/office/drawing/2014/main" val="2124483144"/>
                    </a:ext>
                  </a:extLst>
                </a:gridCol>
                <a:gridCol w="457108">
                  <a:extLst>
                    <a:ext uri="{9D8B030D-6E8A-4147-A177-3AD203B41FA5}">
                      <a16:colId xmlns:a16="http://schemas.microsoft.com/office/drawing/2014/main" val="2737223689"/>
                    </a:ext>
                  </a:extLst>
                </a:gridCol>
                <a:gridCol w="426118">
                  <a:extLst>
                    <a:ext uri="{9D8B030D-6E8A-4147-A177-3AD203B41FA5}">
                      <a16:colId xmlns:a16="http://schemas.microsoft.com/office/drawing/2014/main" val="505004538"/>
                    </a:ext>
                  </a:extLst>
                </a:gridCol>
                <a:gridCol w="449360">
                  <a:extLst>
                    <a:ext uri="{9D8B030D-6E8A-4147-A177-3AD203B41FA5}">
                      <a16:colId xmlns:a16="http://schemas.microsoft.com/office/drawing/2014/main" val="1084474606"/>
                    </a:ext>
                  </a:extLst>
                </a:gridCol>
                <a:gridCol w="379632">
                  <a:extLst>
                    <a:ext uri="{9D8B030D-6E8A-4147-A177-3AD203B41FA5}">
                      <a16:colId xmlns:a16="http://schemas.microsoft.com/office/drawing/2014/main" val="574084804"/>
                    </a:ext>
                  </a:extLst>
                </a:gridCol>
                <a:gridCol w="464856">
                  <a:extLst>
                    <a:ext uri="{9D8B030D-6E8A-4147-A177-3AD203B41FA5}">
                      <a16:colId xmlns:a16="http://schemas.microsoft.com/office/drawing/2014/main" val="2525622113"/>
                    </a:ext>
                  </a:extLst>
                </a:gridCol>
                <a:gridCol w="472604">
                  <a:extLst>
                    <a:ext uri="{9D8B030D-6E8A-4147-A177-3AD203B41FA5}">
                      <a16:colId xmlns:a16="http://schemas.microsoft.com/office/drawing/2014/main" val="2120073215"/>
                    </a:ext>
                  </a:extLst>
                </a:gridCol>
                <a:gridCol w="371884">
                  <a:extLst>
                    <a:ext uri="{9D8B030D-6E8A-4147-A177-3AD203B41FA5}">
                      <a16:colId xmlns:a16="http://schemas.microsoft.com/office/drawing/2014/main" val="1359941279"/>
                    </a:ext>
                  </a:extLst>
                </a:gridCol>
                <a:gridCol w="550080">
                  <a:extLst>
                    <a:ext uri="{9D8B030D-6E8A-4147-A177-3AD203B41FA5}">
                      <a16:colId xmlns:a16="http://schemas.microsoft.com/office/drawing/2014/main" val="368275450"/>
                    </a:ext>
                  </a:extLst>
                </a:gridCol>
                <a:gridCol w="488098">
                  <a:extLst>
                    <a:ext uri="{9D8B030D-6E8A-4147-A177-3AD203B41FA5}">
                      <a16:colId xmlns:a16="http://schemas.microsoft.com/office/drawing/2014/main" val="1459844577"/>
                    </a:ext>
                  </a:extLst>
                </a:gridCol>
                <a:gridCol w="457108">
                  <a:extLst>
                    <a:ext uri="{9D8B030D-6E8A-4147-A177-3AD203B41FA5}">
                      <a16:colId xmlns:a16="http://schemas.microsoft.com/office/drawing/2014/main" val="2835997668"/>
                    </a:ext>
                  </a:extLst>
                </a:gridCol>
                <a:gridCol w="705031">
                  <a:extLst>
                    <a:ext uri="{9D8B030D-6E8A-4147-A177-3AD203B41FA5}">
                      <a16:colId xmlns:a16="http://schemas.microsoft.com/office/drawing/2014/main" val="409250018"/>
                    </a:ext>
                  </a:extLst>
                </a:gridCol>
                <a:gridCol w="782507">
                  <a:extLst>
                    <a:ext uri="{9D8B030D-6E8A-4147-A177-3AD203B41FA5}">
                      <a16:colId xmlns:a16="http://schemas.microsoft.com/office/drawing/2014/main" val="1521154876"/>
                    </a:ext>
                  </a:extLst>
                </a:gridCol>
              </a:tblGrid>
              <a:tr h="246139">
                <a:tc>
                  <a:txBody>
                    <a:bodyPr/>
                    <a:lstStyle/>
                    <a:p>
                      <a:pPr algn="ctr" fontAlgn="b"/>
                      <a:r>
                        <a:rPr lang="en-US" sz="700" b="0" i="0" u="none" strike="noStrike">
                          <a:solidFill>
                            <a:srgbClr val="000000"/>
                          </a:solidFill>
                          <a:effectLst/>
                          <a:latin typeface="Verdana" panose="020B0604030504040204" pitchFamily="34" charset="0"/>
                        </a:rPr>
                        <a:t>31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Saturday, February 2,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242638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2,600.00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1.18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1.18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1.12</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2.02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221.00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4438143"/>
                  </a:ext>
                </a:extLst>
              </a:tr>
              <a:tr h="246139">
                <a:tc>
                  <a:txBody>
                    <a:bodyPr/>
                    <a:lstStyle/>
                    <a:p>
                      <a:pPr algn="ctr" fontAlgn="b"/>
                      <a:r>
                        <a:rPr lang="en-US" sz="700" b="0" i="0" u="none" strike="noStrike">
                          <a:solidFill>
                            <a:srgbClr val="000000"/>
                          </a:solidFill>
                          <a:effectLst/>
                          <a:latin typeface="Verdana" panose="020B0604030504040204" pitchFamily="34" charset="0"/>
                        </a:rPr>
                        <a:t>32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Friday, February 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242399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4,740.00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2.15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2.15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0.11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2.04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3.68</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509.55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47858173"/>
                  </a:ext>
                </a:extLst>
              </a:tr>
              <a:tr h="246139">
                <a:tc>
                  <a:txBody>
                    <a:bodyPr/>
                    <a:lstStyle/>
                    <a:p>
                      <a:pPr algn="ctr" fontAlgn="b"/>
                      <a:r>
                        <a:rPr lang="en-US" sz="700" b="0" i="0" u="none" strike="noStrike">
                          <a:solidFill>
                            <a:srgbClr val="000000"/>
                          </a:solidFill>
                          <a:effectLst/>
                          <a:latin typeface="Verdana" panose="020B0604030504040204" pitchFamily="34" charset="0"/>
                        </a:rPr>
                        <a:t>33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Monday, February 25,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#245345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4,300.00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0.10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1.85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3.34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462.25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022570473"/>
                  </a:ext>
                </a:extLst>
              </a:tr>
              <a:tr h="246139">
                <a:tc>
                  <a:txBody>
                    <a:bodyPr/>
                    <a:lstStyle/>
                    <a:p>
                      <a:pPr algn="ctr" fontAlgn="b"/>
                      <a:r>
                        <a:rPr lang="en-US" sz="700" b="0" i="0" u="none" strike="noStrike">
                          <a:solidFill>
                            <a:srgbClr val="000000"/>
                          </a:solidFill>
                          <a:effectLst/>
                          <a:latin typeface="Verdana" panose="020B0604030504040204" pitchFamily="34" charset="0"/>
                        </a:rPr>
                        <a:t>34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Friday, February 22,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#244974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4,460.00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2.02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2.02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0.10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1.92</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3.46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479.45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709313037"/>
                  </a:ext>
                </a:extLst>
              </a:tr>
              <a:tr h="246139">
                <a:tc>
                  <a:txBody>
                    <a:bodyPr/>
                    <a:lstStyle/>
                    <a:p>
                      <a:pPr algn="ctr" fontAlgn="b"/>
                      <a:r>
                        <a:rPr lang="en-US" sz="700" b="0" i="0" u="none" strike="noStrike">
                          <a:solidFill>
                            <a:srgbClr val="000000"/>
                          </a:solidFill>
                          <a:effectLst/>
                          <a:latin typeface="Verdana" panose="020B0604030504040204" pitchFamily="34" charset="0"/>
                        </a:rPr>
                        <a:t>35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Thursday, February 21,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#244807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5,740.00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2.60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2.60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0.13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2.47</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4.45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617.05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953192284"/>
                  </a:ext>
                </a:extLst>
              </a:tr>
              <a:tr h="246139">
                <a:tc>
                  <a:txBody>
                    <a:bodyPr/>
                    <a:lstStyle/>
                    <a:p>
                      <a:pPr algn="ctr" fontAlgn="b"/>
                      <a:r>
                        <a:rPr lang="en-US" sz="700" b="0" i="0" u="none" strike="noStrike">
                          <a:solidFill>
                            <a:srgbClr val="000000"/>
                          </a:solidFill>
                          <a:effectLst/>
                          <a:latin typeface="Verdana" panose="020B0604030504040204" pitchFamily="34" charset="0"/>
                        </a:rPr>
                        <a:t>36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Thursday, February 21,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#TDW0207606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4 - 60% Recycled (Mixed material, Fabrics, Plastics)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1,980.00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0.79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1.19</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2.14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184.14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03039015"/>
                  </a:ext>
                </a:extLst>
              </a:tr>
              <a:tr h="246139">
                <a:tc>
                  <a:txBody>
                    <a:bodyPr/>
                    <a:lstStyle/>
                    <a:p>
                      <a:pPr algn="ctr" fontAlgn="b"/>
                      <a:r>
                        <a:rPr lang="en-US" sz="700" b="0" i="0" u="none" strike="noStrike">
                          <a:solidFill>
                            <a:srgbClr val="000000"/>
                          </a:solidFill>
                          <a:effectLst/>
                          <a:latin typeface="Verdana" panose="020B0604030504040204" pitchFamily="34" charset="0"/>
                        </a:rPr>
                        <a:t>37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Thursday, February 21,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#TDW0207611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4 - 60% Recycled (Mixed material, Fabrics, Plastics)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1,860.00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1.86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1.86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0.74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1.12</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2.01</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172.98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6815299"/>
                  </a:ext>
                </a:extLst>
              </a:tr>
              <a:tr h="246139">
                <a:tc>
                  <a:txBody>
                    <a:bodyPr/>
                    <a:lstStyle/>
                    <a:p>
                      <a:pPr algn="ctr" fontAlgn="b"/>
                      <a:r>
                        <a:rPr lang="en-US" sz="700" b="0" i="0" u="none" strike="noStrike">
                          <a:solidFill>
                            <a:srgbClr val="000000"/>
                          </a:solidFill>
                          <a:effectLst/>
                          <a:latin typeface="Verdana" panose="020B0604030504040204" pitchFamily="34" charset="0"/>
                        </a:rPr>
                        <a:t>38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Saturday, February 16,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#730045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2,520.00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2.52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2.52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0.38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2.14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3.86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252.00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137733627"/>
                  </a:ext>
                </a:extLst>
              </a:tr>
              <a:tr h="246139">
                <a:tc>
                  <a:txBody>
                    <a:bodyPr/>
                    <a:lstStyle/>
                    <a:p>
                      <a:pPr algn="ctr" fontAlgn="b"/>
                      <a:r>
                        <a:rPr lang="en-US" sz="700" b="0" i="0" u="none" strike="noStrike">
                          <a:solidFill>
                            <a:srgbClr val="000000"/>
                          </a:solidFill>
                          <a:effectLst/>
                          <a:latin typeface="Verdana" panose="020B0604030504040204" pitchFamily="34" charset="0"/>
                        </a:rPr>
                        <a:t>39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Saturday, February 16,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#730040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3,260.00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0.49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2.77</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4.99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326.00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950208017"/>
                  </a:ext>
                </a:extLst>
              </a:tr>
              <a:tr h="246139">
                <a:tc>
                  <a:txBody>
                    <a:bodyPr/>
                    <a:lstStyle/>
                    <a:p>
                      <a:pPr algn="ctr" fontAlgn="b"/>
                      <a:r>
                        <a:rPr lang="en-US" sz="700" b="0" i="0" u="none" strike="noStrike">
                          <a:solidFill>
                            <a:srgbClr val="000000"/>
                          </a:solidFill>
                          <a:effectLst/>
                          <a:latin typeface="Verdana" panose="020B0604030504040204" pitchFamily="34" charset="0"/>
                        </a:rPr>
                        <a:t>31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Saturday, February 16,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#730042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3,350.00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3.35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3.35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0.50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2.85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5.13</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335.00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310058079"/>
                  </a:ext>
                </a:extLst>
              </a:tr>
              <a:tr h="246139">
                <a:tc>
                  <a:txBody>
                    <a:bodyPr/>
                    <a:lstStyle/>
                    <a:p>
                      <a:pPr algn="ctr" fontAlgn="b"/>
                      <a:r>
                        <a:rPr lang="en-US" sz="700" b="0" i="0" u="none" strike="noStrike">
                          <a:solidFill>
                            <a:srgbClr val="000000"/>
                          </a:solidFill>
                          <a:effectLst/>
                          <a:latin typeface="Verdana" panose="020B0604030504040204" pitchFamily="34" charset="0"/>
                        </a:rPr>
                        <a:t>32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Thursday, February 21,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#730562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1,860.00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1.86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1.86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0.28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1.58</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2.85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186.00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182281794"/>
                  </a:ext>
                </a:extLst>
              </a:tr>
              <a:tr h="246139">
                <a:tc>
                  <a:txBody>
                    <a:bodyPr/>
                    <a:lstStyle/>
                    <a:p>
                      <a:pPr algn="ctr" fontAlgn="b"/>
                      <a:r>
                        <a:rPr lang="en-US" sz="700" b="0" i="0" u="none" strike="noStrike">
                          <a:solidFill>
                            <a:srgbClr val="000000"/>
                          </a:solidFill>
                          <a:effectLst/>
                          <a:latin typeface="Verdana" panose="020B0604030504040204" pitchFamily="34" charset="0"/>
                        </a:rPr>
                        <a:t>33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Friday, February 15,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#729864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1,930.00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0.29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1.64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2.95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193.00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856257146"/>
                  </a:ext>
                </a:extLst>
              </a:tr>
              <a:tr h="246139">
                <a:tc>
                  <a:txBody>
                    <a:bodyPr/>
                    <a:lstStyle/>
                    <a:p>
                      <a:pPr algn="ctr" fontAlgn="b"/>
                      <a:r>
                        <a:rPr lang="en-US" sz="700" b="0" i="0" u="none" strike="noStrike">
                          <a:solidFill>
                            <a:srgbClr val="000000"/>
                          </a:solidFill>
                          <a:effectLst/>
                          <a:latin typeface="Verdana" panose="020B0604030504040204" pitchFamily="34" charset="0"/>
                        </a:rPr>
                        <a:t>34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Thursday, February 21,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#730548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3 - 85% Recyclable (Commingled or Clean Wood)</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2,250.00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0.34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1.91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3.44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225.00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703567690"/>
                  </a:ext>
                </a:extLst>
              </a:tr>
              <a:tr h="246139">
                <a:tc>
                  <a:txBody>
                    <a:bodyPr/>
                    <a:lstStyle/>
                    <a:p>
                      <a:pPr algn="ctr" fontAlgn="b"/>
                      <a:r>
                        <a:rPr lang="en-US" sz="700" b="0" i="0" u="none" strike="noStrike">
                          <a:solidFill>
                            <a:srgbClr val="000000"/>
                          </a:solidFill>
                          <a:effectLst/>
                          <a:latin typeface="Verdana" panose="020B0604030504040204" pitchFamily="34" charset="0"/>
                        </a:rPr>
                        <a:t>35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Monday, February 11,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#243792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3,440.00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1.56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1.56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1.48</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2.67</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292.40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747644558"/>
                  </a:ext>
                </a:extLst>
              </a:tr>
              <a:tr h="246139">
                <a:tc>
                  <a:txBody>
                    <a:bodyPr/>
                    <a:lstStyle/>
                    <a:p>
                      <a:pPr algn="ctr" fontAlgn="b"/>
                      <a:r>
                        <a:rPr lang="en-US" sz="700" b="0" i="0" u="none" strike="noStrike">
                          <a:solidFill>
                            <a:srgbClr val="000000"/>
                          </a:solidFill>
                          <a:effectLst/>
                          <a:latin typeface="Verdana" panose="020B0604030504040204" pitchFamily="34" charset="0"/>
                        </a:rPr>
                        <a:t>36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Thursday, February 28,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#242048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5,920.00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2.69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2.69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0.13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2.55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4.59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503.20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706827190"/>
                  </a:ext>
                </a:extLst>
              </a:tr>
              <a:tr h="246139">
                <a:tc>
                  <a:txBody>
                    <a:bodyPr/>
                    <a:lstStyle/>
                    <a:p>
                      <a:pPr algn="ctr" fontAlgn="b"/>
                      <a:r>
                        <a:rPr lang="en-US" sz="700" b="0" i="0" u="none" strike="noStrike">
                          <a:solidFill>
                            <a:srgbClr val="000000"/>
                          </a:solidFill>
                          <a:effectLst/>
                          <a:latin typeface="Verdana" panose="020B0604030504040204" pitchFamily="34" charset="0"/>
                        </a:rPr>
                        <a:t>37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Friday, February 1,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#242492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1 - 95% Recyclable (Mixed Metals)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7,120.00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Pounds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0.16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3.07</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5.52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            765.40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811691680"/>
                  </a:ext>
                </a:extLst>
              </a:tr>
              <a:tr h="246139">
                <a:tc>
                  <a:txBody>
                    <a:bodyPr/>
                    <a:lstStyle/>
                    <a:p>
                      <a:pPr algn="ctr" fontAlgn="b"/>
                      <a:r>
                        <a:rPr lang="en-US" sz="700" b="0" i="0" u="none" strike="noStrike">
                          <a:solidFill>
                            <a:srgbClr val="000000"/>
                          </a:solidFill>
                          <a:effectLst/>
                          <a:latin typeface="Verdana" panose="020B0604030504040204" pitchFamily="34" charset="0"/>
                        </a:rPr>
                        <a:t>38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Tuesday, February 19, 2019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#TDW0207350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Grade 4 - 60% Recycled (Mixed material, Fabrics, Plastics)</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    2,430.00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Kilogram</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2.43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0.97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a:solidFill>
                            <a:srgbClr val="000000"/>
                          </a:solidFill>
                          <a:effectLst/>
                          <a:latin typeface="Verdana" panose="020B0604030504040204" pitchFamily="34" charset="0"/>
                        </a:rPr>
                        <a:t>1.46</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700" b="0" i="0" u="none" strike="noStrike">
                          <a:solidFill>
                            <a:srgbClr val="000000"/>
                          </a:solidFill>
                          <a:effectLst/>
                          <a:latin typeface="Verdana" panose="020B0604030504040204" pitchFamily="34" charset="0"/>
                        </a:rPr>
                        <a:t>2.62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700" b="0" i="0" u="none" strike="noStrike">
                          <a:solidFill>
                            <a:srgbClr val="000000"/>
                          </a:solidFill>
                          <a:effectLst/>
                          <a:latin typeface="Verdana" panose="020B0604030504040204" pitchFamily="34" charset="0"/>
                        </a:rPr>
                        <a:t> $         225.99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700" b="0" i="0" u="none" strike="noStrike" dirty="0">
                          <a:solidFill>
                            <a:srgbClr val="000000"/>
                          </a:solidFill>
                          <a:effectLst/>
                          <a:latin typeface="Verdana" panose="020B0604030504040204" pitchFamily="34" charset="0"/>
                        </a:rPr>
                        <a:t> $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85380176"/>
                  </a:ext>
                </a:extLst>
              </a:tr>
            </a:tbl>
          </a:graphicData>
        </a:graphic>
      </p:graphicFrame>
      <p:sp>
        <p:nvSpPr>
          <p:cNvPr id="5" name="Rectangle 4">
            <a:extLst>
              <a:ext uri="{FF2B5EF4-FFF2-40B4-BE49-F238E27FC236}">
                <a16:creationId xmlns:a16="http://schemas.microsoft.com/office/drawing/2014/main" id="{DF0C94EB-E257-47F0-AB3D-4B3D985C406B}"/>
              </a:ext>
            </a:extLst>
          </p:cNvPr>
          <p:cNvSpPr/>
          <p:nvPr/>
        </p:nvSpPr>
        <p:spPr>
          <a:xfrm>
            <a:off x="157751" y="-58063"/>
            <a:ext cx="11990004"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Down Stream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Recycling January 2019 </a:t>
            </a:r>
          </a:p>
        </p:txBody>
      </p:sp>
    </p:spTree>
    <p:extLst>
      <p:ext uri="{BB962C8B-B14F-4D97-AF65-F5344CB8AC3E}">
        <p14:creationId xmlns:p14="http://schemas.microsoft.com/office/powerpoint/2010/main" val="1260241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B4BDA-333F-482E-B7A4-717E5B435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315" y="11306125"/>
            <a:ext cx="2028534" cy="312737"/>
          </a:xfrm>
          <a:prstGeom prst="rect">
            <a:avLst/>
          </a:prstGeom>
        </p:spPr>
      </p:pic>
      <p:graphicFrame>
        <p:nvGraphicFramePr>
          <p:cNvPr id="2" name="Table 1">
            <a:extLst>
              <a:ext uri="{FF2B5EF4-FFF2-40B4-BE49-F238E27FC236}">
                <a16:creationId xmlns:a16="http://schemas.microsoft.com/office/drawing/2014/main" id="{C5BAD0EF-A49B-4198-958D-ED00F01AA428}"/>
              </a:ext>
            </a:extLst>
          </p:cNvPr>
          <p:cNvGraphicFramePr>
            <a:graphicFrameLocks noGrp="1"/>
          </p:cNvGraphicFramePr>
          <p:nvPr>
            <p:extLst>
              <p:ext uri="{D42A27DB-BD31-4B8C-83A1-F6EECF244321}">
                <p14:modId xmlns:p14="http://schemas.microsoft.com/office/powerpoint/2010/main" val="2893224201"/>
              </p:ext>
            </p:extLst>
          </p:nvPr>
        </p:nvGraphicFramePr>
        <p:xfrm>
          <a:off x="43338" y="1147402"/>
          <a:ext cx="12117192" cy="3692085"/>
        </p:xfrm>
        <a:graphic>
          <a:graphicData uri="http://schemas.openxmlformats.org/drawingml/2006/table">
            <a:tbl>
              <a:tblPr/>
              <a:tblGrid>
                <a:gridCol w="354535">
                  <a:extLst>
                    <a:ext uri="{9D8B030D-6E8A-4147-A177-3AD203B41FA5}">
                      <a16:colId xmlns:a16="http://schemas.microsoft.com/office/drawing/2014/main" val="510861470"/>
                    </a:ext>
                  </a:extLst>
                </a:gridCol>
                <a:gridCol w="551497">
                  <a:extLst>
                    <a:ext uri="{9D8B030D-6E8A-4147-A177-3AD203B41FA5}">
                      <a16:colId xmlns:a16="http://schemas.microsoft.com/office/drawing/2014/main" val="3835343120"/>
                    </a:ext>
                  </a:extLst>
                </a:gridCol>
                <a:gridCol w="1449652">
                  <a:extLst>
                    <a:ext uri="{9D8B030D-6E8A-4147-A177-3AD203B41FA5}">
                      <a16:colId xmlns:a16="http://schemas.microsoft.com/office/drawing/2014/main" val="2906235031"/>
                    </a:ext>
                  </a:extLst>
                </a:gridCol>
                <a:gridCol w="299384">
                  <a:extLst>
                    <a:ext uri="{9D8B030D-6E8A-4147-A177-3AD203B41FA5}">
                      <a16:colId xmlns:a16="http://schemas.microsoft.com/office/drawing/2014/main" val="654933380"/>
                    </a:ext>
                  </a:extLst>
                </a:gridCol>
                <a:gridCol w="724826">
                  <a:extLst>
                    <a:ext uri="{9D8B030D-6E8A-4147-A177-3AD203B41FA5}">
                      <a16:colId xmlns:a16="http://schemas.microsoft.com/office/drawing/2014/main" val="2658753833"/>
                    </a:ext>
                  </a:extLst>
                </a:gridCol>
                <a:gridCol w="1528438">
                  <a:extLst>
                    <a:ext uri="{9D8B030D-6E8A-4147-A177-3AD203B41FA5}">
                      <a16:colId xmlns:a16="http://schemas.microsoft.com/office/drawing/2014/main" val="1809668016"/>
                    </a:ext>
                  </a:extLst>
                </a:gridCol>
                <a:gridCol w="551497">
                  <a:extLst>
                    <a:ext uri="{9D8B030D-6E8A-4147-A177-3AD203B41FA5}">
                      <a16:colId xmlns:a16="http://schemas.microsoft.com/office/drawing/2014/main" val="3248498690"/>
                    </a:ext>
                  </a:extLst>
                </a:gridCol>
                <a:gridCol w="551497">
                  <a:extLst>
                    <a:ext uri="{9D8B030D-6E8A-4147-A177-3AD203B41FA5}">
                      <a16:colId xmlns:a16="http://schemas.microsoft.com/office/drawing/2014/main" val="1598881708"/>
                    </a:ext>
                  </a:extLst>
                </a:gridCol>
                <a:gridCol w="464833">
                  <a:extLst>
                    <a:ext uri="{9D8B030D-6E8A-4147-A177-3AD203B41FA5}">
                      <a16:colId xmlns:a16="http://schemas.microsoft.com/office/drawing/2014/main" val="3302962922"/>
                    </a:ext>
                  </a:extLst>
                </a:gridCol>
                <a:gridCol w="433320">
                  <a:extLst>
                    <a:ext uri="{9D8B030D-6E8A-4147-A177-3AD203B41FA5}">
                      <a16:colId xmlns:a16="http://schemas.microsoft.com/office/drawing/2014/main" val="2026160636"/>
                    </a:ext>
                  </a:extLst>
                </a:gridCol>
                <a:gridCol w="456955">
                  <a:extLst>
                    <a:ext uri="{9D8B030D-6E8A-4147-A177-3AD203B41FA5}">
                      <a16:colId xmlns:a16="http://schemas.microsoft.com/office/drawing/2014/main" val="3907513898"/>
                    </a:ext>
                  </a:extLst>
                </a:gridCol>
                <a:gridCol w="386048">
                  <a:extLst>
                    <a:ext uri="{9D8B030D-6E8A-4147-A177-3AD203B41FA5}">
                      <a16:colId xmlns:a16="http://schemas.microsoft.com/office/drawing/2014/main" val="3877710859"/>
                    </a:ext>
                  </a:extLst>
                </a:gridCol>
                <a:gridCol w="472712">
                  <a:extLst>
                    <a:ext uri="{9D8B030D-6E8A-4147-A177-3AD203B41FA5}">
                      <a16:colId xmlns:a16="http://schemas.microsoft.com/office/drawing/2014/main" val="3387770346"/>
                    </a:ext>
                  </a:extLst>
                </a:gridCol>
                <a:gridCol w="480591">
                  <a:extLst>
                    <a:ext uri="{9D8B030D-6E8A-4147-A177-3AD203B41FA5}">
                      <a16:colId xmlns:a16="http://schemas.microsoft.com/office/drawing/2014/main" val="291426830"/>
                    </a:ext>
                  </a:extLst>
                </a:gridCol>
                <a:gridCol w="378170">
                  <a:extLst>
                    <a:ext uri="{9D8B030D-6E8A-4147-A177-3AD203B41FA5}">
                      <a16:colId xmlns:a16="http://schemas.microsoft.com/office/drawing/2014/main" val="4194305374"/>
                    </a:ext>
                  </a:extLst>
                </a:gridCol>
                <a:gridCol w="559377">
                  <a:extLst>
                    <a:ext uri="{9D8B030D-6E8A-4147-A177-3AD203B41FA5}">
                      <a16:colId xmlns:a16="http://schemas.microsoft.com/office/drawing/2014/main" val="3118485817"/>
                    </a:ext>
                  </a:extLst>
                </a:gridCol>
                <a:gridCol w="496348">
                  <a:extLst>
                    <a:ext uri="{9D8B030D-6E8A-4147-A177-3AD203B41FA5}">
                      <a16:colId xmlns:a16="http://schemas.microsoft.com/office/drawing/2014/main" val="557187857"/>
                    </a:ext>
                  </a:extLst>
                </a:gridCol>
                <a:gridCol w="464833">
                  <a:extLst>
                    <a:ext uri="{9D8B030D-6E8A-4147-A177-3AD203B41FA5}">
                      <a16:colId xmlns:a16="http://schemas.microsoft.com/office/drawing/2014/main" val="1752912599"/>
                    </a:ext>
                  </a:extLst>
                </a:gridCol>
                <a:gridCol w="716947">
                  <a:extLst>
                    <a:ext uri="{9D8B030D-6E8A-4147-A177-3AD203B41FA5}">
                      <a16:colId xmlns:a16="http://schemas.microsoft.com/office/drawing/2014/main" val="2983877517"/>
                    </a:ext>
                  </a:extLst>
                </a:gridCol>
                <a:gridCol w="795732">
                  <a:extLst>
                    <a:ext uri="{9D8B030D-6E8A-4147-A177-3AD203B41FA5}">
                      <a16:colId xmlns:a16="http://schemas.microsoft.com/office/drawing/2014/main" val="4132343826"/>
                    </a:ext>
                  </a:extLst>
                </a:gridCol>
              </a:tblGrid>
              <a:tr h="246139">
                <a:tc>
                  <a:txBody>
                    <a:bodyPr/>
                    <a:lstStyle/>
                    <a:p>
                      <a:pPr algn="ctr" fontAlgn="b"/>
                      <a:r>
                        <a:rPr lang="en-US" sz="600" b="0" i="0" u="none" strike="noStrike" dirty="0">
                          <a:solidFill>
                            <a:srgbClr val="000000"/>
                          </a:solidFill>
                          <a:effectLst/>
                          <a:latin typeface="Verdana"/>
                        </a:rPr>
                        <a:t>39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February 16,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#TDW0207260</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4 - 60% Recycled (Mixed material, Fabrics, Plastics)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2,400.00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0.96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2.59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223.20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9483481"/>
                  </a:ext>
                </a:extLst>
              </a:tr>
              <a:tr h="246139">
                <a:tc>
                  <a:txBody>
                    <a:bodyPr/>
                    <a:lstStyle/>
                    <a:p>
                      <a:pPr algn="ctr" fontAlgn="b"/>
                      <a:r>
                        <a:rPr lang="en-US" sz="600" b="0" i="0" u="none" strike="noStrike" dirty="0">
                          <a:solidFill>
                            <a:srgbClr val="000000"/>
                          </a:solidFill>
                          <a:effectLst/>
                          <a:latin typeface="Verdana"/>
                        </a:rPr>
                        <a:t>31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Friday, February 15,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#729854</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1,920.00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1.63</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2.94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192.00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62926149"/>
                  </a:ext>
                </a:extLst>
              </a:tr>
              <a:tr h="246139">
                <a:tc>
                  <a:txBody>
                    <a:bodyPr/>
                    <a:lstStyle/>
                    <a:p>
                      <a:pPr algn="ctr" fontAlgn="b"/>
                      <a:r>
                        <a:rPr lang="en-US" sz="600" b="0" i="0" u="none" strike="noStrike" dirty="0">
                          <a:solidFill>
                            <a:srgbClr val="000000"/>
                          </a:solidFill>
                          <a:effectLst/>
                          <a:latin typeface="Verdana"/>
                        </a:rPr>
                        <a:t>32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Thursday, February 14,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#729729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1,610.00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1.61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1.61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1.37</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2.46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161.00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654249254"/>
                  </a:ext>
                </a:extLst>
              </a:tr>
              <a:tr h="246139">
                <a:tc>
                  <a:txBody>
                    <a:bodyPr/>
                    <a:lstStyle/>
                    <a:p>
                      <a:pPr algn="ctr" fontAlgn="b"/>
                      <a:r>
                        <a:rPr lang="en-US" sz="600" b="0" i="0" u="none" strike="noStrike" dirty="0">
                          <a:solidFill>
                            <a:srgbClr val="000000"/>
                          </a:solidFill>
                          <a:effectLst/>
                          <a:latin typeface="Verdana"/>
                        </a:rPr>
                        <a:t>33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February 12,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#729401</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1,130.00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1.13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1.13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0.96</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1.73</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113.00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188689174"/>
                  </a:ext>
                </a:extLst>
              </a:tr>
              <a:tr h="246139">
                <a:tc>
                  <a:txBody>
                    <a:bodyPr/>
                    <a:lstStyle/>
                    <a:p>
                      <a:pPr algn="ctr" fontAlgn="b"/>
                      <a:r>
                        <a:rPr lang="en-US" sz="600" b="0" i="0" u="none" strike="noStrike" dirty="0">
                          <a:solidFill>
                            <a:srgbClr val="000000"/>
                          </a:solidFill>
                          <a:effectLst/>
                          <a:latin typeface="Verdana"/>
                        </a:rPr>
                        <a:t>34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February 12,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#729373</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2,170.00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3.32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217.00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955754923"/>
                  </a:ext>
                </a:extLst>
              </a:tr>
              <a:tr h="246139">
                <a:tc>
                  <a:txBody>
                    <a:bodyPr/>
                    <a:lstStyle/>
                    <a:p>
                      <a:pPr algn="ctr" fontAlgn="b"/>
                      <a:r>
                        <a:rPr lang="en-US" sz="600" b="0" i="0" u="none" strike="noStrike" dirty="0">
                          <a:solidFill>
                            <a:srgbClr val="000000"/>
                          </a:solidFill>
                          <a:effectLst/>
                          <a:latin typeface="Verdana"/>
                        </a:rPr>
                        <a:t>35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Monday, February 11,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#729306</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2,330.00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1.98</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3.56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233.00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687627666"/>
                  </a:ext>
                </a:extLst>
              </a:tr>
              <a:tr h="246139">
                <a:tc>
                  <a:txBody>
                    <a:bodyPr/>
                    <a:lstStyle/>
                    <a:p>
                      <a:pPr algn="ctr" fontAlgn="b"/>
                      <a:r>
                        <a:rPr lang="en-US" sz="600" b="0" i="0" u="none" strike="noStrike" dirty="0">
                          <a:solidFill>
                            <a:srgbClr val="000000"/>
                          </a:solidFill>
                          <a:effectLst/>
                          <a:latin typeface="Verdana"/>
                        </a:rPr>
                        <a:t>36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Monday, February 11,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#729250</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1,480.00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1.26</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2.26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148.00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527991202"/>
                  </a:ext>
                </a:extLst>
              </a:tr>
              <a:tr h="246139">
                <a:tc>
                  <a:txBody>
                    <a:bodyPr/>
                    <a:lstStyle/>
                    <a:p>
                      <a:pPr algn="ctr" fontAlgn="b"/>
                      <a:r>
                        <a:rPr lang="en-US" sz="600" b="0" i="0" u="none" strike="noStrike" dirty="0">
                          <a:solidFill>
                            <a:srgbClr val="000000"/>
                          </a:solidFill>
                          <a:effectLst/>
                          <a:latin typeface="Verdana"/>
                        </a:rPr>
                        <a:t>37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Monday, February 11,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#729244</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1,430.00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1.22</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2.19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143.00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091184218"/>
                  </a:ext>
                </a:extLst>
              </a:tr>
              <a:tr h="246139">
                <a:tc>
                  <a:txBody>
                    <a:bodyPr/>
                    <a:lstStyle/>
                    <a:p>
                      <a:pPr algn="ctr" fontAlgn="b"/>
                      <a:r>
                        <a:rPr lang="en-US" sz="600" b="0" i="0" u="none" strike="noStrike" dirty="0">
                          <a:solidFill>
                            <a:srgbClr val="000000"/>
                          </a:solidFill>
                          <a:effectLst/>
                          <a:latin typeface="Verdana"/>
                        </a:rPr>
                        <a:t>38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February 5,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#728609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2,700.00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4.13</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270.00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625732199"/>
                  </a:ext>
                </a:extLst>
              </a:tr>
              <a:tr h="246139">
                <a:tc>
                  <a:txBody>
                    <a:bodyPr/>
                    <a:lstStyle/>
                    <a:p>
                      <a:pPr algn="ctr" fontAlgn="b"/>
                      <a:r>
                        <a:rPr lang="en-US" sz="600" b="0" i="0" u="none" strike="noStrike" dirty="0">
                          <a:solidFill>
                            <a:srgbClr val="000000"/>
                          </a:solidFill>
                          <a:effectLst/>
                          <a:latin typeface="Verdana"/>
                        </a:rPr>
                        <a:t>39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Tuesday, February 12,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#243880</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6,200.00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2.81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2.67</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4.81</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527.00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30683038"/>
                  </a:ext>
                </a:extLst>
              </a:tr>
              <a:tr h="246139">
                <a:tc>
                  <a:txBody>
                    <a:bodyPr/>
                    <a:lstStyle/>
                    <a:p>
                      <a:pPr algn="ctr" fontAlgn="b"/>
                      <a:r>
                        <a:rPr lang="en-US" sz="600" b="0" i="0" u="none" strike="noStrike" dirty="0">
                          <a:solidFill>
                            <a:srgbClr val="000000"/>
                          </a:solidFill>
                          <a:effectLst/>
                          <a:latin typeface="Verdana"/>
                        </a:rPr>
                        <a:t>31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Wednesday, February 13,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#243987</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7,960.00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3.61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3.61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3.43</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6.17</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855.70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955670727"/>
                  </a:ext>
                </a:extLst>
              </a:tr>
              <a:tr h="246139">
                <a:tc>
                  <a:txBody>
                    <a:bodyPr/>
                    <a:lstStyle/>
                    <a:p>
                      <a:pPr algn="ctr" fontAlgn="b"/>
                      <a:r>
                        <a:rPr lang="en-US" sz="600" b="0" i="0" u="none" strike="noStrike" dirty="0">
                          <a:solidFill>
                            <a:srgbClr val="000000"/>
                          </a:solidFill>
                          <a:effectLst/>
                          <a:latin typeface="Verdana"/>
                        </a:rPr>
                        <a:t>32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Monday, February 11,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#243697</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2,640.00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1.14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2.05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224.40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110203086"/>
                  </a:ext>
                </a:extLst>
              </a:tr>
              <a:tr h="246139">
                <a:tc>
                  <a:txBody>
                    <a:bodyPr/>
                    <a:lstStyle/>
                    <a:p>
                      <a:pPr algn="ctr" fontAlgn="b"/>
                      <a:r>
                        <a:rPr lang="en-US" sz="600" b="0" i="0" u="none" strike="noStrike" dirty="0">
                          <a:solidFill>
                            <a:srgbClr val="000000"/>
                          </a:solidFill>
                          <a:effectLst/>
                          <a:latin typeface="Verdana"/>
                        </a:rPr>
                        <a:t>33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February 16,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#TDW0207283</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4 - 60% Recycled (Mixed material, Fabrics, Plastics)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3,010.00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3.01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3.01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3.25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279.93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70455229"/>
                  </a:ext>
                </a:extLst>
              </a:tr>
              <a:tr h="246139">
                <a:tc>
                  <a:txBody>
                    <a:bodyPr/>
                    <a:lstStyle/>
                    <a:p>
                      <a:pPr algn="ctr" fontAlgn="b"/>
                      <a:r>
                        <a:rPr lang="en-US" sz="600" b="0" i="0" u="none" strike="noStrike" dirty="0">
                          <a:solidFill>
                            <a:srgbClr val="000000"/>
                          </a:solidFill>
                          <a:effectLst/>
                          <a:latin typeface="Verdana"/>
                        </a:rPr>
                        <a:t>34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Wednesday, February 20,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#TDW0207515</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4 - 60% Recycled (Mixed material, Fabrics, Plastics)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3,590.00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3.59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3.59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3.88</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333.87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113724755"/>
                  </a:ext>
                </a:extLst>
              </a:tr>
              <a:tr h="246139">
                <a:tc>
                  <a:txBody>
                    <a:bodyPr/>
                    <a:lstStyle/>
                    <a:p>
                      <a:pPr algn="ctr" fontAlgn="b"/>
                      <a:r>
                        <a:rPr lang="en-US" sz="600" b="0" i="0" u="none" strike="noStrike" dirty="0">
                          <a:solidFill>
                            <a:srgbClr val="000000"/>
                          </a:solidFill>
                          <a:effectLst/>
                          <a:latin typeface="Verdana"/>
                        </a:rPr>
                        <a:t>35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February 16,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#730027</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1,560.00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1.56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1.56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1.33</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2.39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156.00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 -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948155170"/>
                  </a:ext>
                </a:extLst>
              </a:tr>
            </a:tbl>
          </a:graphicData>
        </a:graphic>
      </p:graphicFrame>
      <p:sp>
        <p:nvSpPr>
          <p:cNvPr id="5" name="Rectangle 4">
            <a:extLst>
              <a:ext uri="{FF2B5EF4-FFF2-40B4-BE49-F238E27FC236}">
                <a16:creationId xmlns:a16="http://schemas.microsoft.com/office/drawing/2014/main" id="{3BB9F122-FD44-4C64-B1A7-21FDE37CA2D3}"/>
              </a:ext>
            </a:extLst>
          </p:cNvPr>
          <p:cNvSpPr/>
          <p:nvPr/>
        </p:nvSpPr>
        <p:spPr>
          <a:xfrm>
            <a:off x="157751" y="-58063"/>
            <a:ext cx="11990004"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Down Stream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Recycling January 2019 </a:t>
            </a:r>
          </a:p>
        </p:txBody>
      </p:sp>
    </p:spTree>
    <p:extLst>
      <p:ext uri="{BB962C8B-B14F-4D97-AF65-F5344CB8AC3E}">
        <p14:creationId xmlns:p14="http://schemas.microsoft.com/office/powerpoint/2010/main" val="303601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B4BDA-333F-482E-B7A4-717E5B435D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315" y="11306125"/>
            <a:ext cx="2028534" cy="312737"/>
          </a:xfrm>
          <a:prstGeom prst="rect">
            <a:avLst/>
          </a:prstGeom>
        </p:spPr>
      </p:pic>
      <p:graphicFrame>
        <p:nvGraphicFramePr>
          <p:cNvPr id="2" name="Table 1">
            <a:extLst>
              <a:ext uri="{FF2B5EF4-FFF2-40B4-BE49-F238E27FC236}">
                <a16:creationId xmlns:a16="http://schemas.microsoft.com/office/drawing/2014/main" id="{04B64117-75B0-4CA4-AD33-B05CC0394DCB}"/>
              </a:ext>
            </a:extLst>
          </p:cNvPr>
          <p:cNvGraphicFramePr>
            <a:graphicFrameLocks noGrp="1"/>
          </p:cNvGraphicFramePr>
          <p:nvPr>
            <p:extLst>
              <p:ext uri="{D42A27DB-BD31-4B8C-83A1-F6EECF244321}">
                <p14:modId xmlns:p14="http://schemas.microsoft.com/office/powerpoint/2010/main" val="4200787081"/>
              </p:ext>
            </p:extLst>
          </p:nvPr>
        </p:nvGraphicFramePr>
        <p:xfrm>
          <a:off x="29632" y="1209969"/>
          <a:ext cx="12170188" cy="4150039"/>
        </p:xfrm>
        <a:graphic>
          <a:graphicData uri="http://schemas.openxmlformats.org/drawingml/2006/table">
            <a:tbl>
              <a:tblPr/>
              <a:tblGrid>
                <a:gridCol w="356085">
                  <a:extLst>
                    <a:ext uri="{9D8B030D-6E8A-4147-A177-3AD203B41FA5}">
                      <a16:colId xmlns:a16="http://schemas.microsoft.com/office/drawing/2014/main" val="355504853"/>
                    </a:ext>
                  </a:extLst>
                </a:gridCol>
                <a:gridCol w="553909">
                  <a:extLst>
                    <a:ext uri="{9D8B030D-6E8A-4147-A177-3AD203B41FA5}">
                      <a16:colId xmlns:a16="http://schemas.microsoft.com/office/drawing/2014/main" val="127818231"/>
                    </a:ext>
                  </a:extLst>
                </a:gridCol>
                <a:gridCol w="1455992">
                  <a:extLst>
                    <a:ext uri="{9D8B030D-6E8A-4147-A177-3AD203B41FA5}">
                      <a16:colId xmlns:a16="http://schemas.microsoft.com/office/drawing/2014/main" val="2976713437"/>
                    </a:ext>
                  </a:extLst>
                </a:gridCol>
                <a:gridCol w="300694">
                  <a:extLst>
                    <a:ext uri="{9D8B030D-6E8A-4147-A177-3AD203B41FA5}">
                      <a16:colId xmlns:a16="http://schemas.microsoft.com/office/drawing/2014/main" val="846870855"/>
                    </a:ext>
                  </a:extLst>
                </a:gridCol>
                <a:gridCol w="727996">
                  <a:extLst>
                    <a:ext uri="{9D8B030D-6E8A-4147-A177-3AD203B41FA5}">
                      <a16:colId xmlns:a16="http://schemas.microsoft.com/office/drawing/2014/main" val="4091060224"/>
                    </a:ext>
                  </a:extLst>
                </a:gridCol>
                <a:gridCol w="1535122">
                  <a:extLst>
                    <a:ext uri="{9D8B030D-6E8A-4147-A177-3AD203B41FA5}">
                      <a16:colId xmlns:a16="http://schemas.microsoft.com/office/drawing/2014/main" val="155889745"/>
                    </a:ext>
                  </a:extLst>
                </a:gridCol>
                <a:gridCol w="553909">
                  <a:extLst>
                    <a:ext uri="{9D8B030D-6E8A-4147-A177-3AD203B41FA5}">
                      <a16:colId xmlns:a16="http://schemas.microsoft.com/office/drawing/2014/main" val="3065189588"/>
                    </a:ext>
                  </a:extLst>
                </a:gridCol>
                <a:gridCol w="553909">
                  <a:extLst>
                    <a:ext uri="{9D8B030D-6E8A-4147-A177-3AD203B41FA5}">
                      <a16:colId xmlns:a16="http://schemas.microsoft.com/office/drawing/2014/main" val="2128972011"/>
                    </a:ext>
                  </a:extLst>
                </a:gridCol>
                <a:gridCol w="466866">
                  <a:extLst>
                    <a:ext uri="{9D8B030D-6E8A-4147-A177-3AD203B41FA5}">
                      <a16:colId xmlns:a16="http://schemas.microsoft.com/office/drawing/2014/main" val="1734299745"/>
                    </a:ext>
                  </a:extLst>
                </a:gridCol>
                <a:gridCol w="435215">
                  <a:extLst>
                    <a:ext uri="{9D8B030D-6E8A-4147-A177-3AD203B41FA5}">
                      <a16:colId xmlns:a16="http://schemas.microsoft.com/office/drawing/2014/main" val="1825951078"/>
                    </a:ext>
                  </a:extLst>
                </a:gridCol>
                <a:gridCol w="458954">
                  <a:extLst>
                    <a:ext uri="{9D8B030D-6E8A-4147-A177-3AD203B41FA5}">
                      <a16:colId xmlns:a16="http://schemas.microsoft.com/office/drawing/2014/main" val="2279478490"/>
                    </a:ext>
                  </a:extLst>
                </a:gridCol>
                <a:gridCol w="387737">
                  <a:extLst>
                    <a:ext uri="{9D8B030D-6E8A-4147-A177-3AD203B41FA5}">
                      <a16:colId xmlns:a16="http://schemas.microsoft.com/office/drawing/2014/main" val="1605177893"/>
                    </a:ext>
                  </a:extLst>
                </a:gridCol>
                <a:gridCol w="474780">
                  <a:extLst>
                    <a:ext uri="{9D8B030D-6E8A-4147-A177-3AD203B41FA5}">
                      <a16:colId xmlns:a16="http://schemas.microsoft.com/office/drawing/2014/main" val="393875477"/>
                    </a:ext>
                  </a:extLst>
                </a:gridCol>
                <a:gridCol w="482693">
                  <a:extLst>
                    <a:ext uri="{9D8B030D-6E8A-4147-A177-3AD203B41FA5}">
                      <a16:colId xmlns:a16="http://schemas.microsoft.com/office/drawing/2014/main" val="3545916946"/>
                    </a:ext>
                  </a:extLst>
                </a:gridCol>
                <a:gridCol w="379823">
                  <a:extLst>
                    <a:ext uri="{9D8B030D-6E8A-4147-A177-3AD203B41FA5}">
                      <a16:colId xmlns:a16="http://schemas.microsoft.com/office/drawing/2014/main" val="1923603235"/>
                    </a:ext>
                  </a:extLst>
                </a:gridCol>
                <a:gridCol w="561824">
                  <a:extLst>
                    <a:ext uri="{9D8B030D-6E8A-4147-A177-3AD203B41FA5}">
                      <a16:colId xmlns:a16="http://schemas.microsoft.com/office/drawing/2014/main" val="3043716559"/>
                    </a:ext>
                  </a:extLst>
                </a:gridCol>
                <a:gridCol w="498519">
                  <a:extLst>
                    <a:ext uri="{9D8B030D-6E8A-4147-A177-3AD203B41FA5}">
                      <a16:colId xmlns:a16="http://schemas.microsoft.com/office/drawing/2014/main" val="489365534"/>
                    </a:ext>
                  </a:extLst>
                </a:gridCol>
                <a:gridCol w="466866">
                  <a:extLst>
                    <a:ext uri="{9D8B030D-6E8A-4147-A177-3AD203B41FA5}">
                      <a16:colId xmlns:a16="http://schemas.microsoft.com/office/drawing/2014/main" val="696648230"/>
                    </a:ext>
                  </a:extLst>
                </a:gridCol>
                <a:gridCol w="720083">
                  <a:extLst>
                    <a:ext uri="{9D8B030D-6E8A-4147-A177-3AD203B41FA5}">
                      <a16:colId xmlns:a16="http://schemas.microsoft.com/office/drawing/2014/main" val="2446844626"/>
                    </a:ext>
                  </a:extLst>
                </a:gridCol>
                <a:gridCol w="799212">
                  <a:extLst>
                    <a:ext uri="{9D8B030D-6E8A-4147-A177-3AD203B41FA5}">
                      <a16:colId xmlns:a16="http://schemas.microsoft.com/office/drawing/2014/main" val="911958159"/>
                    </a:ext>
                  </a:extLst>
                </a:gridCol>
              </a:tblGrid>
              <a:tr h="261280">
                <a:tc>
                  <a:txBody>
                    <a:bodyPr/>
                    <a:lstStyle/>
                    <a:p>
                      <a:pPr algn="ctr" fontAlgn="b"/>
                      <a:r>
                        <a:rPr lang="en-US" sz="600" b="0" i="0" u="none" strike="noStrike" dirty="0">
                          <a:solidFill>
                            <a:srgbClr val="000000"/>
                          </a:solidFill>
                          <a:effectLst/>
                          <a:latin typeface="Verdana"/>
                        </a:rPr>
                        <a:t>36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February 16,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#730023</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1,530.00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1.53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1.53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1.30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2.34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153.00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532290131"/>
                  </a:ext>
                </a:extLst>
              </a:tr>
              <a:tr h="261280">
                <a:tc>
                  <a:txBody>
                    <a:bodyPr/>
                    <a:lstStyle/>
                    <a:p>
                      <a:pPr algn="ctr" fontAlgn="b"/>
                      <a:r>
                        <a:rPr lang="en-US" sz="600" b="0" i="0" u="none" strike="noStrike" dirty="0">
                          <a:solidFill>
                            <a:srgbClr val="000000"/>
                          </a:solidFill>
                          <a:effectLst/>
                          <a:latin typeface="Verdana"/>
                        </a:rPr>
                        <a:t>37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Friday, February 15,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#729951</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2,000.00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1.70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3.06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200.00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896884616"/>
                  </a:ext>
                </a:extLst>
              </a:tr>
              <a:tr h="261280">
                <a:tc>
                  <a:txBody>
                    <a:bodyPr/>
                    <a:lstStyle/>
                    <a:p>
                      <a:pPr algn="ctr" fontAlgn="b"/>
                      <a:r>
                        <a:rPr lang="en-US" sz="600" b="0" i="0" u="none" strike="noStrike" dirty="0">
                          <a:solidFill>
                            <a:srgbClr val="000000"/>
                          </a:solidFill>
                          <a:effectLst/>
                          <a:latin typeface="Verdana"/>
                        </a:rPr>
                        <a:t>38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Friday, February 15,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#729866</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2,180.00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3.34</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218.00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608908825"/>
                  </a:ext>
                </a:extLst>
              </a:tr>
              <a:tr h="261280">
                <a:tc>
                  <a:txBody>
                    <a:bodyPr/>
                    <a:lstStyle/>
                    <a:p>
                      <a:pPr algn="ctr" fontAlgn="b"/>
                      <a:r>
                        <a:rPr lang="en-US" sz="600" b="0" i="0" u="none" strike="noStrike" dirty="0">
                          <a:solidFill>
                            <a:srgbClr val="000000"/>
                          </a:solidFill>
                          <a:effectLst/>
                          <a:latin typeface="Verdana"/>
                        </a:rPr>
                        <a:t>39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Friday, February 15,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#729858</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2,470.00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3.78</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247.00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4138949794"/>
                  </a:ext>
                </a:extLst>
              </a:tr>
              <a:tr h="261280">
                <a:tc>
                  <a:txBody>
                    <a:bodyPr/>
                    <a:lstStyle/>
                    <a:p>
                      <a:pPr algn="ctr" fontAlgn="b"/>
                      <a:r>
                        <a:rPr lang="en-US" sz="600" b="0" i="0" u="none" strike="noStrike" dirty="0">
                          <a:solidFill>
                            <a:srgbClr val="000000"/>
                          </a:solidFill>
                          <a:effectLst/>
                          <a:latin typeface="Verdana"/>
                        </a:rPr>
                        <a:t>31</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Thursday, February 14,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#729720</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2,150.00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1.83</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3.29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215.00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270836783"/>
                  </a:ext>
                </a:extLst>
              </a:tr>
              <a:tr h="261280">
                <a:tc>
                  <a:txBody>
                    <a:bodyPr/>
                    <a:lstStyle/>
                    <a:p>
                      <a:pPr algn="ctr" fontAlgn="b"/>
                      <a:r>
                        <a:rPr lang="en-US" sz="600" b="0" i="0" u="none" strike="noStrike" dirty="0">
                          <a:solidFill>
                            <a:srgbClr val="000000"/>
                          </a:solidFill>
                          <a:effectLst/>
                          <a:latin typeface="Verdana"/>
                        </a:rPr>
                        <a:t>32</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Friday, February 15,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#729849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1,650.00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1.65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1.65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2.52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165.00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512699042"/>
                  </a:ext>
                </a:extLst>
              </a:tr>
              <a:tr h="261280">
                <a:tc>
                  <a:txBody>
                    <a:bodyPr/>
                    <a:lstStyle/>
                    <a:p>
                      <a:pPr algn="ctr" fontAlgn="b"/>
                      <a:r>
                        <a:rPr lang="en-US" sz="600" b="0" i="0" u="none" strike="noStrike" dirty="0">
                          <a:solidFill>
                            <a:srgbClr val="000000"/>
                          </a:solidFill>
                          <a:effectLst/>
                          <a:latin typeface="Verdana"/>
                        </a:rPr>
                        <a:t>33</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Sunday, January 27,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UT-317860</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2,780.00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2.36</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4.25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222.40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318725145"/>
                  </a:ext>
                </a:extLst>
              </a:tr>
              <a:tr h="261280">
                <a:tc>
                  <a:txBody>
                    <a:bodyPr/>
                    <a:lstStyle/>
                    <a:p>
                      <a:pPr algn="ctr" fontAlgn="b"/>
                      <a:r>
                        <a:rPr lang="en-US" sz="600" b="0" i="0" u="none" strike="noStrike" dirty="0">
                          <a:solidFill>
                            <a:srgbClr val="000000"/>
                          </a:solidFill>
                          <a:effectLst/>
                          <a:latin typeface="Verdana"/>
                        </a:rPr>
                        <a:t>34</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Sunday, January 27,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UT-317843</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2,650.00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2.65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2.65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0.40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2.25</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4.05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212.00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548125880"/>
                  </a:ext>
                </a:extLst>
              </a:tr>
              <a:tr h="261280">
                <a:tc>
                  <a:txBody>
                    <a:bodyPr/>
                    <a:lstStyle/>
                    <a:p>
                      <a:pPr algn="ctr" fontAlgn="b"/>
                      <a:r>
                        <a:rPr lang="en-US" sz="600" b="0" i="0" u="none" strike="noStrike" dirty="0">
                          <a:solidFill>
                            <a:srgbClr val="000000"/>
                          </a:solidFill>
                          <a:effectLst/>
                          <a:latin typeface="Verdana"/>
                        </a:rPr>
                        <a:t>35</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Sunday, January 27,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UT-317870</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1,430.00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1.22</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2.19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114.87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26148328"/>
                  </a:ext>
                </a:extLst>
              </a:tr>
              <a:tr h="261280">
                <a:tc>
                  <a:txBody>
                    <a:bodyPr/>
                    <a:lstStyle/>
                    <a:p>
                      <a:pPr algn="ctr" fontAlgn="b"/>
                      <a:r>
                        <a:rPr lang="en-US" sz="600" b="0" i="0" u="none" strike="noStrike" dirty="0">
                          <a:solidFill>
                            <a:srgbClr val="000000"/>
                          </a:solidFill>
                          <a:effectLst/>
                          <a:latin typeface="Verdana"/>
                        </a:rPr>
                        <a:t>36</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Sunday, January 27,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UT-317850</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1,650.00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1.65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1.65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1.40</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2.52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132.00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447091503"/>
                  </a:ext>
                </a:extLst>
              </a:tr>
              <a:tr h="261280">
                <a:tc>
                  <a:txBody>
                    <a:bodyPr/>
                    <a:lstStyle/>
                    <a:p>
                      <a:pPr algn="ctr" fontAlgn="b"/>
                      <a:r>
                        <a:rPr lang="en-US" sz="600" b="0" i="0" u="none" strike="noStrike" dirty="0">
                          <a:solidFill>
                            <a:srgbClr val="000000"/>
                          </a:solidFill>
                          <a:effectLst/>
                          <a:latin typeface="Verdana"/>
                        </a:rPr>
                        <a:t>37</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January 19,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241090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9,100.00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4.13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4.13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0.21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3.92</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7.06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637.00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800275127"/>
                  </a:ext>
                </a:extLst>
              </a:tr>
              <a:tr h="261280">
                <a:tc>
                  <a:txBody>
                    <a:bodyPr/>
                    <a:lstStyle/>
                    <a:p>
                      <a:pPr algn="ctr" fontAlgn="b"/>
                      <a:r>
                        <a:rPr lang="en-US" sz="600" b="0" i="0" u="none" strike="noStrike" dirty="0">
                          <a:solidFill>
                            <a:srgbClr val="000000"/>
                          </a:solidFill>
                          <a:effectLst/>
                          <a:latin typeface="Verdana"/>
                        </a:rPr>
                        <a:t>38</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January 26,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241860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6,060.00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2.75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0.14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2.61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4.70</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424.20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701873380"/>
                  </a:ext>
                </a:extLst>
              </a:tr>
              <a:tr h="261280">
                <a:tc>
                  <a:txBody>
                    <a:bodyPr/>
                    <a:lstStyle/>
                    <a:p>
                      <a:pPr algn="ctr" fontAlgn="b"/>
                      <a:r>
                        <a:rPr lang="en-US" sz="600" b="0" i="0" u="none" strike="noStrike" dirty="0">
                          <a:solidFill>
                            <a:srgbClr val="000000"/>
                          </a:solidFill>
                          <a:effectLst/>
                          <a:latin typeface="Verdana"/>
                        </a:rPr>
                        <a:t>39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Thursday, January 24,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727186</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3,890.00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3.89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3.89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0.58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3.31</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5.95</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389.00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1938911592"/>
                  </a:ext>
                </a:extLst>
              </a:tr>
              <a:tr h="261280">
                <a:tc>
                  <a:txBody>
                    <a:bodyPr/>
                    <a:lstStyle/>
                    <a:p>
                      <a:pPr algn="ctr" fontAlgn="b"/>
                      <a:r>
                        <a:rPr lang="en-US" sz="600" b="0" i="0" u="none" strike="noStrike" dirty="0">
                          <a:solidFill>
                            <a:srgbClr val="000000"/>
                          </a:solidFill>
                          <a:effectLst/>
                          <a:latin typeface="Verdana"/>
                        </a:rPr>
                        <a:t>40</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Sunday, January 27,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3</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UT-317838</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3 - 85% Recyclable (Commingled or Clean Wood)</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2,520.00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Kilogram</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2.52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2.52</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0.38</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2.14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3.86</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201.60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917983116"/>
                  </a:ext>
                </a:extLst>
              </a:tr>
              <a:tr h="261280">
                <a:tc>
                  <a:txBody>
                    <a:bodyPr/>
                    <a:lstStyle/>
                    <a:p>
                      <a:pPr algn="ctr" fontAlgn="b"/>
                      <a:r>
                        <a:rPr lang="en-US" sz="600" b="0" i="0" u="none" strike="noStrike" dirty="0">
                          <a:solidFill>
                            <a:srgbClr val="000000"/>
                          </a:solidFill>
                          <a:effectLst/>
                          <a:latin typeface="Verdana"/>
                        </a:rPr>
                        <a:t>39</a:t>
                      </a:r>
                    </a:p>
                  </a:txBody>
                  <a:tcPr marL="4102" marR="4102" marT="4102" marB="0" anchor="b">
                    <a:lnL w="190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b"/>
                      <a:r>
                        <a:rPr lang="en-US" sz="600" b="0" i="0" u="none" strike="noStrike" dirty="0">
                          <a:solidFill>
                            <a:srgbClr val="000000"/>
                          </a:solidFill>
                          <a:effectLst/>
                          <a:latin typeface="Verdana"/>
                        </a:rPr>
                        <a:t>3602-7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Saturday, January 26, 2019</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241874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Grade 1 - 95% Recyclable (Mixed Metals)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    2,180.00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Pounds</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0.99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0.99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0.05</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dirty="0">
                          <a:solidFill>
                            <a:srgbClr val="000000"/>
                          </a:solidFill>
                          <a:effectLst/>
                          <a:latin typeface="Verdana"/>
                        </a:rPr>
                        <a:t>0.94</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600" b="0" i="0" u="none" strike="noStrike" dirty="0">
                          <a:solidFill>
                            <a:srgbClr val="000000"/>
                          </a:solidFill>
                          <a:effectLst/>
                          <a:latin typeface="Verdana"/>
                        </a:rPr>
                        <a:t>1.69</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0" i="0" u="none" strike="noStrike">
                          <a:solidFill>
                            <a:srgbClr val="000000"/>
                          </a:solidFill>
                          <a:effectLst/>
                          <a:latin typeface="Verdana"/>
                        </a:rPr>
                        <a:t> $ -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0" i="0" u="none" strike="noStrike">
                          <a:solidFill>
                            <a:srgbClr val="000000"/>
                          </a:solidFill>
                          <a:effectLst/>
                          <a:latin typeface="Verdana"/>
                        </a:rPr>
                        <a:t> $            234.35 </a:t>
                      </a:r>
                      <a:endParaRPr lang="en-US" sz="600" b="0"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2084014529"/>
                  </a:ext>
                </a:extLst>
              </a:tr>
              <a:tr h="230839">
                <a:tc>
                  <a:txBody>
                    <a:bodyPr/>
                    <a:lstStyle/>
                    <a:p>
                      <a:pPr algn="l" fontAlgn="t"/>
                      <a:endParaRPr lang="en-US" sz="600" b="0" i="0" u="none" strike="noStrike">
                        <a:solidFill>
                          <a:srgbClr val="000000"/>
                        </a:solidFill>
                        <a:effectLst/>
                        <a:latin typeface="Verdana" panose="020B0604030504040204" pitchFamily="34" charset="0"/>
                      </a:endParaRPr>
                    </a:p>
                  </a:txBody>
                  <a:tcPr marL="4102" marR="4102" marT="4102" marB="0">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t"/>
                      <a:endParaRPr lang="en-US" sz="600" b="0" i="0" u="none" strike="noStrike" dirty="0">
                        <a:solidFill>
                          <a:srgbClr val="000000"/>
                        </a:solidFill>
                        <a:effectLst/>
                        <a:latin typeface="Times New Roman"/>
                      </a:endParaRPr>
                    </a:p>
                  </a:txBody>
                  <a:tcPr marL="4102" marR="4102" marT="4102" marB="0">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Verdana"/>
                      </a:endParaRPr>
                    </a:p>
                  </a:txBody>
                  <a:tcPr marL="4102" marR="4102" marT="4102"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Verdana"/>
                      </a:endParaRPr>
                    </a:p>
                  </a:txBody>
                  <a:tcPr marL="4102" marR="4102" marT="4102"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Verdana"/>
                      </a:endParaRPr>
                    </a:p>
                  </a:txBody>
                  <a:tcPr marL="4102" marR="4102" marT="4102"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Verdana"/>
                      </a:endParaRPr>
                    </a:p>
                  </a:txBody>
                  <a:tcPr marL="4102" marR="4102" marT="4102"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Verdana"/>
                      </a:endParaRPr>
                    </a:p>
                  </a:txBody>
                  <a:tcPr marL="4102" marR="4102" marT="4102" marB="0" anchor="b">
                    <a:lnL>
                      <a:noFill/>
                    </a:lnL>
                    <a:lnR>
                      <a:noFill/>
                    </a:lnR>
                    <a:lnT w="6350" cap="flat" cmpd="sng" algn="ctr">
                      <a:solidFill>
                        <a:srgbClr val="808080"/>
                      </a:solidFill>
                      <a:prstDash val="solid"/>
                      <a:round/>
                      <a:headEnd type="none" w="med" len="med"/>
                      <a:tailEnd type="none" w="med" len="med"/>
                    </a:lnT>
                    <a:lnB>
                      <a:noFill/>
                    </a:lnB>
                  </a:tcPr>
                </a:tc>
                <a:tc>
                  <a:txBody>
                    <a:bodyPr/>
                    <a:lstStyle/>
                    <a:p>
                      <a:pPr algn="l" fontAlgn="b"/>
                      <a:endParaRPr lang="en-US" sz="600" b="0" i="0" u="none" strike="noStrike" dirty="0">
                        <a:solidFill>
                          <a:srgbClr val="000000"/>
                        </a:solidFill>
                        <a:effectLst/>
                        <a:latin typeface="Verdana"/>
                      </a:endParaRPr>
                    </a:p>
                  </a:txBody>
                  <a:tcPr marL="4102" marR="4102" marT="4102" marB="0" anchor="b">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l" fontAlgn="b"/>
                      <a:r>
                        <a:rPr lang="en-US" sz="600" b="1" i="0" u="none" strike="noStrike" dirty="0">
                          <a:solidFill>
                            <a:srgbClr val="000000"/>
                          </a:solidFill>
                          <a:effectLst/>
                          <a:latin typeface="Verdana"/>
                        </a:rPr>
                        <a:t>176.90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54.59</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98.17</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24.14</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0.00</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27.11</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149.79</a:t>
                      </a:r>
                    </a:p>
                  </a:txBody>
                  <a:tcPr marL="4102" marR="4102" marT="4102" marB="0" anchor="b">
                    <a:lnL w="6350" cap="flat" cmpd="sng" algn="ctr">
                      <a:solidFill>
                        <a:srgbClr val="808080"/>
                      </a:solidFill>
                      <a:prstDash val="solid"/>
                      <a:round/>
                      <a:headEnd type="none" w="med" len="med"/>
                      <a:tailEnd type="none" w="med" len="med"/>
                    </a:lnL>
                    <a:lnR>
                      <a:noFill/>
                    </a:lnR>
                    <a:lnT>
                      <a:noFill/>
                    </a:lnT>
                    <a:lnB>
                      <a:noFill/>
                    </a:lnB>
                    <a:solidFill>
                      <a:srgbClr val="BFBFBF"/>
                    </a:solidFill>
                  </a:tcPr>
                </a:tc>
                <a:tc>
                  <a:txBody>
                    <a:bodyPr/>
                    <a:lstStyle/>
                    <a:p>
                      <a:pPr algn="l" fontAlgn="b"/>
                      <a:r>
                        <a:rPr lang="en-US" sz="600" b="1" i="0" u="none" strike="noStrike" dirty="0">
                          <a:solidFill>
                            <a:srgbClr val="000000"/>
                          </a:solidFill>
                          <a:effectLst/>
                          <a:latin typeface="Verdana"/>
                        </a:rPr>
                        <a:t>269.62</a:t>
                      </a:r>
                    </a:p>
                  </a:txBody>
                  <a:tcPr marL="4102" marR="4102" marT="4102" marB="0" anchor="b">
                    <a:lnL>
                      <a:noFill/>
                    </a:lnL>
                    <a:lnR w="6350" cap="flat" cmpd="sng" algn="ctr">
                      <a:solidFill>
                        <a:srgbClr val="808080"/>
                      </a:solidFill>
                      <a:prstDash val="solid"/>
                      <a:round/>
                      <a:headEnd type="none" w="med" len="med"/>
                      <a:tailEnd type="none" w="med" len="med"/>
                    </a:lnR>
                    <a:lnT>
                      <a:noFill/>
                    </a:lnT>
                    <a:lnB>
                      <a:noFill/>
                    </a:lnB>
                    <a:solidFill>
                      <a:srgbClr val="BFBFBF"/>
                    </a:solidFill>
                  </a:tcPr>
                </a:tc>
                <a:tc>
                  <a:txBody>
                    <a:bodyPr/>
                    <a:lstStyle/>
                    <a:p>
                      <a:pPr algn="l" fontAlgn="b"/>
                      <a:r>
                        <a:rPr lang="en-US" sz="600" b="1" i="0" u="none" strike="noStrike">
                          <a:solidFill>
                            <a:srgbClr val="000000"/>
                          </a:solidFill>
                          <a:effectLst/>
                          <a:latin typeface="Verdana"/>
                        </a:rPr>
                        <a:t> $  11,931.89 </a:t>
                      </a:r>
                      <a:endParaRPr lang="en-US" sz="600" b="1" i="0" u="none" strike="noStrike" dirty="0">
                        <a:solidFill>
                          <a:srgbClr val="000000"/>
                        </a:solidFill>
                        <a:effectLst/>
                        <a:latin typeface="Verdana"/>
                      </a:endParaRP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l" fontAlgn="b"/>
                      <a:r>
                        <a:rPr lang="en-US" sz="600" b="1" i="0" u="none" strike="noStrike" dirty="0">
                          <a:solidFill>
                            <a:srgbClr val="000000"/>
                          </a:solidFill>
                          <a:effectLst/>
                          <a:latin typeface="Verdana"/>
                        </a:rPr>
                        <a:t> $    11,376.70 </a:t>
                      </a:r>
                    </a:p>
                  </a:txBody>
                  <a:tcPr marL="4102" marR="4102" marT="4102"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15614055"/>
                  </a:ext>
                </a:extLst>
              </a:tr>
            </a:tbl>
          </a:graphicData>
        </a:graphic>
      </p:graphicFrame>
      <p:sp>
        <p:nvSpPr>
          <p:cNvPr id="5" name="Rectangle 4">
            <a:extLst>
              <a:ext uri="{FF2B5EF4-FFF2-40B4-BE49-F238E27FC236}">
                <a16:creationId xmlns:a16="http://schemas.microsoft.com/office/drawing/2014/main" id="{EB93A59C-BCE1-4C19-9157-48CDB3471EFA}"/>
              </a:ext>
            </a:extLst>
          </p:cNvPr>
          <p:cNvSpPr/>
          <p:nvPr/>
        </p:nvSpPr>
        <p:spPr>
          <a:xfrm>
            <a:off x="157751" y="-58063"/>
            <a:ext cx="11990004" cy="1200329"/>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Down Stream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Recycling January 2019 </a:t>
            </a:r>
          </a:p>
        </p:txBody>
      </p:sp>
    </p:spTree>
    <p:extLst>
      <p:ext uri="{BB962C8B-B14F-4D97-AF65-F5344CB8AC3E}">
        <p14:creationId xmlns:p14="http://schemas.microsoft.com/office/powerpoint/2010/main" val="2812066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BD16664F-5FEC-420E-B4D9-57485B8C7374}"/>
              </a:ext>
            </a:extLst>
          </p:cNvPr>
          <p:cNvSpPr txBox="1"/>
          <p:nvPr/>
        </p:nvSpPr>
        <p:spPr>
          <a:xfrm>
            <a:off x="359764" y="3943841"/>
            <a:ext cx="11542426" cy="1200329"/>
          </a:xfrm>
          <a:prstGeom prst="rect">
            <a:avLst/>
          </a:prstGeom>
          <a:solidFill>
            <a:srgbClr val="92D050"/>
          </a:solidFill>
        </p:spPr>
        <p:txBody>
          <a:bodyPr wrap="square" rtlCol="0">
            <a:spAutoFit/>
          </a:bodyPr>
          <a:lstStyle/>
          <a:p>
            <a:pPr algn="ctr"/>
            <a:r>
              <a:rPr lang="en-GB" sz="3600" dirty="0">
                <a:solidFill>
                  <a:schemeClr val="bg1"/>
                </a:solidFill>
                <a:latin typeface="Verdana" panose="020B0604030504040204" pitchFamily="34" charset="0"/>
                <a:ea typeface="Verdana" panose="020B0604030504040204" pitchFamily="34" charset="0"/>
                <a:cs typeface="Verdana" panose="020B0604030504040204" pitchFamily="34" charset="0"/>
              </a:rPr>
              <a:t>LINK TO </a:t>
            </a:r>
            <a:r>
              <a:rPr lang="en-GB" sz="3600" dirty="0">
                <a:solidFill>
                  <a:schemeClr val="bg1"/>
                </a:solidFill>
                <a:latin typeface="Verdana" panose="020B0604030504040204" pitchFamily="34" charset="0"/>
                <a:ea typeface="Verdana" panose="020B0604030504040204" pitchFamily="34" charset="0"/>
                <a:cs typeface="Verdana" panose="020B0604030504040204" pitchFamily="34" charset="0"/>
                <a:hlinkClick r:id="rId2"/>
              </a:rPr>
              <a:t>FULL</a:t>
            </a:r>
            <a:r>
              <a:rPr lang="en-GB" sz="3600" dirty="0">
                <a:solidFill>
                  <a:schemeClr val="bg1"/>
                </a:solidFill>
                <a:latin typeface="Verdana" panose="020B0604030504040204" pitchFamily="34" charset="0"/>
                <a:ea typeface="Verdana" panose="020B0604030504040204" pitchFamily="34" charset="0"/>
                <a:cs typeface="Verdana" panose="020B0604030504040204" pitchFamily="34" charset="0"/>
              </a:rPr>
              <a:t> DASHBOARD SUMMARY OF METRICS REPORT: January 2019</a:t>
            </a:r>
          </a:p>
        </p:txBody>
      </p:sp>
      <p:sp>
        <p:nvSpPr>
          <p:cNvPr id="8" name="TextBox 7">
            <a:extLst>
              <a:ext uri="{FF2B5EF4-FFF2-40B4-BE49-F238E27FC236}">
                <a16:creationId xmlns:a16="http://schemas.microsoft.com/office/drawing/2014/main" id="{96FB7892-2681-43B2-97B7-B584E0B1E5D5}"/>
              </a:ext>
            </a:extLst>
          </p:cNvPr>
          <p:cNvSpPr txBox="1"/>
          <p:nvPr/>
        </p:nvSpPr>
        <p:spPr>
          <a:xfrm>
            <a:off x="1717218" y="1552168"/>
            <a:ext cx="10119574" cy="1323439"/>
          </a:xfrm>
          <a:prstGeom prst="rect">
            <a:avLst/>
          </a:prstGeom>
          <a:noFill/>
        </p:spPr>
        <p:txBody>
          <a:bodyPr wrap="square" rtlCol="0">
            <a:spAutoFit/>
          </a:bodyPr>
          <a:lstStyle/>
          <a:p>
            <a:pPr lvl="1" algn="r"/>
            <a:r>
              <a:rPr lang="en-US" sz="4000" b="1" dirty="0">
                <a:solidFill>
                  <a:srgbClr val="7CBF33"/>
                </a:solidFill>
                <a:latin typeface="Verdana" panose="020B0604030504040204" pitchFamily="34" charset="0"/>
                <a:ea typeface="Verdana" panose="020B0604030504040204" pitchFamily="34" charset="0"/>
                <a:cs typeface="Verdana" panose="020B0604030504040204" pitchFamily="34" charset="0"/>
              </a:rPr>
              <a:t>Life-Cycle Management Report</a:t>
            </a:r>
            <a:br>
              <a:rPr lang="en-US" sz="4000" b="1" dirty="0">
                <a:solidFill>
                  <a:srgbClr val="7CBF33"/>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January 2019</a:t>
            </a:r>
            <a:endParaRPr lang="en-CA" sz="40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a:hlinkClick r:id="rId3"/>
            <a:extLst>
              <a:ext uri="{FF2B5EF4-FFF2-40B4-BE49-F238E27FC236}">
                <a16:creationId xmlns:a16="http://schemas.microsoft.com/office/drawing/2014/main" id="{17504262-A98F-496B-BBF2-03C9B6D8366D}"/>
              </a:ext>
            </a:extLst>
          </p:cNvPr>
          <p:cNvPicPr>
            <a:picLocks noChangeAspect="1"/>
          </p:cNvPicPr>
          <p:nvPr/>
        </p:nvPicPr>
        <p:blipFill>
          <a:blip r:embed="rId4"/>
          <a:stretch>
            <a:fillRect/>
          </a:stretch>
        </p:blipFill>
        <p:spPr>
          <a:xfrm>
            <a:off x="-1261" y="-1794"/>
            <a:ext cx="1267666" cy="2108331"/>
          </a:xfrm>
          <a:prstGeom prst="rect">
            <a:avLst/>
          </a:prstGeom>
        </p:spPr>
      </p:pic>
    </p:spTree>
    <p:extLst>
      <p:ext uri="{BB962C8B-B14F-4D97-AF65-F5344CB8AC3E}">
        <p14:creationId xmlns:p14="http://schemas.microsoft.com/office/powerpoint/2010/main" val="3753247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24231" y="1260752"/>
            <a:ext cx="4071438" cy="4788490"/>
          </a:xfrm>
          <a:prstGeom prst="rect">
            <a:avLst/>
          </a:prstGeom>
        </p:spPr>
        <p:txBody>
          <a:bodyPr wrap="square">
            <a:spAutoFit/>
          </a:bodyPr>
          <a:lstStyle/>
          <a:p>
            <a:pPr marL="185420">
              <a:spcBef>
                <a:spcPts val="375"/>
              </a:spcBef>
              <a:spcAft>
                <a:spcPts val="0"/>
              </a:spcAft>
            </a:pPr>
            <a:r>
              <a:rPr lang="en-US" sz="1400" b="1" dirty="0">
                <a:latin typeface="Verdana" panose="020B0604030504040204" pitchFamily="34" charset="0"/>
                <a:ea typeface="Verdana" panose="020B0604030504040204" pitchFamily="34" charset="0"/>
                <a:cs typeface="Verdana" panose="020B0604030504040204" pitchFamily="34" charset="0"/>
              </a:rPr>
              <a:t>DEVELOP PROGRAM</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b="1" dirty="0">
                <a:latin typeface="Verdana" panose="020B0604030504040204" pitchFamily="34" charset="0"/>
                <a:ea typeface="Verdana" panose="020B0604030504040204" pitchFamily="34" charset="0"/>
                <a:cs typeface="Verdana" panose="020B0604030504040204" pitchFamily="34" charset="0"/>
              </a:rPr>
              <a:t>Process + </a:t>
            </a:r>
            <a:r>
              <a:rPr lang="en-US" sz="1400" b="1" spc="10" dirty="0">
                <a:latin typeface="Verdana" panose="020B0604030504040204" pitchFamily="34" charset="0"/>
                <a:ea typeface="Verdana" panose="020B0604030504040204" pitchFamily="34" charset="0"/>
                <a:cs typeface="Verdana" panose="020B0604030504040204" pitchFamily="34" charset="0"/>
              </a:rPr>
              <a:t>Define</a:t>
            </a:r>
            <a:r>
              <a:rPr lang="en-US" sz="1400" b="1" spc="195" dirty="0">
                <a:latin typeface="Verdana" panose="020B0604030504040204" pitchFamily="34" charset="0"/>
                <a:ea typeface="Verdana" panose="020B0604030504040204" pitchFamily="34" charset="0"/>
                <a:cs typeface="Verdana" panose="020B0604030504040204" pitchFamily="34" charset="0"/>
              </a:rPr>
              <a:t> </a:t>
            </a:r>
            <a:r>
              <a:rPr lang="en-US" sz="1400" b="1" dirty="0">
                <a:latin typeface="Verdana" panose="020B0604030504040204" pitchFamily="34" charset="0"/>
                <a:ea typeface="Verdana" panose="020B0604030504040204" pitchFamily="34" charset="0"/>
                <a:cs typeface="Verdana" panose="020B0604030504040204" pitchFamily="34" charset="0"/>
              </a:rPr>
              <a:t>Workflows</a:t>
            </a:r>
            <a:endParaRPr lang="en-CA" sz="1400" b="1"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Transaction</a:t>
            </a:r>
            <a:r>
              <a:rPr lang="en-US" sz="1400" spc="190"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Standards</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Determine</a:t>
            </a:r>
            <a:r>
              <a:rPr lang="en-US" sz="1400" spc="135"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KPI’s</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Stakeholder</a:t>
            </a:r>
            <a:r>
              <a:rPr lang="en-US" sz="1400" spc="245"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Communication</a:t>
            </a:r>
            <a:endParaRPr lang="en-CA" sz="1400" dirty="0">
              <a:latin typeface="Verdana" panose="020B0604030504040204" pitchFamily="34" charset="0"/>
              <a:ea typeface="Verdana" panose="020B0604030504040204" pitchFamily="34" charset="0"/>
              <a:cs typeface="Verdana" panose="020B0604030504040204" pitchFamily="34" charset="0"/>
            </a:endParaRPr>
          </a:p>
          <a:p>
            <a:pPr>
              <a:spcAft>
                <a:spcPts val="0"/>
              </a:spcAft>
            </a:pPr>
            <a:r>
              <a:rPr lang="en-US" sz="1400" dirty="0">
                <a:latin typeface="Verdana" panose="020B0604030504040204" pitchFamily="34" charset="0"/>
                <a:ea typeface="Verdana" panose="020B0604030504040204" pitchFamily="34" charset="0"/>
                <a:cs typeface="Verdana" panose="020B0604030504040204" pitchFamily="34" charset="0"/>
              </a:rPr>
              <a:t> </a:t>
            </a:r>
          </a:p>
          <a:p>
            <a:pPr>
              <a:spcAft>
                <a:spcPts val="0"/>
              </a:spcAft>
            </a:pPr>
            <a:endParaRPr lang="en-CA" sz="1400" dirty="0">
              <a:latin typeface="Verdana" panose="020B0604030504040204" pitchFamily="34" charset="0"/>
              <a:ea typeface="Verdana" panose="020B0604030504040204" pitchFamily="34" charset="0"/>
              <a:cs typeface="Verdana" panose="020B0604030504040204" pitchFamily="34" charset="0"/>
            </a:endParaRPr>
          </a:p>
          <a:p>
            <a:pPr marL="185420">
              <a:spcBef>
                <a:spcPts val="665"/>
              </a:spcBef>
              <a:spcAft>
                <a:spcPts val="0"/>
              </a:spcAft>
            </a:pPr>
            <a:r>
              <a:rPr lang="en-US" sz="1400" b="1" dirty="0">
                <a:latin typeface="Verdana" panose="020B0604030504040204" pitchFamily="34" charset="0"/>
                <a:ea typeface="Verdana" panose="020B0604030504040204" pitchFamily="34" charset="0"/>
                <a:cs typeface="Verdana" panose="020B0604030504040204" pitchFamily="34" charset="0"/>
              </a:rPr>
              <a:t>PROJECT EXECUTION</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Initiate: Request, Assess,</a:t>
            </a:r>
            <a:r>
              <a:rPr lang="en-US" sz="1400" spc="275"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Propose</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Authorize</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Execute</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Project Close Out : </a:t>
            </a:r>
            <a:r>
              <a:rPr lang="en-US" sz="1400" spc="10" dirty="0">
                <a:latin typeface="Verdana" panose="020B0604030504040204" pitchFamily="34" charset="0"/>
                <a:ea typeface="Verdana" panose="020B0604030504040204" pitchFamily="34" charset="0"/>
                <a:cs typeface="Verdana" panose="020B0604030504040204" pitchFamily="34" charset="0"/>
              </a:rPr>
              <a:t>Collect</a:t>
            </a:r>
            <a:r>
              <a:rPr lang="en-US" sz="1400" spc="210"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Metrics</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3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Invoice</a:t>
            </a:r>
            <a:endParaRPr lang="en-CA" sz="1400" dirty="0">
              <a:latin typeface="Verdana" panose="020B0604030504040204" pitchFamily="34" charset="0"/>
              <a:ea typeface="Verdana" panose="020B0604030504040204" pitchFamily="34" charset="0"/>
              <a:cs typeface="Verdana" panose="020B0604030504040204" pitchFamily="34" charset="0"/>
            </a:endParaRPr>
          </a:p>
          <a:p>
            <a:pPr>
              <a:spcAft>
                <a:spcPts val="0"/>
              </a:spcAft>
            </a:pPr>
            <a:r>
              <a:rPr lang="en-US" sz="1400" dirty="0">
                <a:latin typeface="Verdana" panose="020B0604030504040204" pitchFamily="34" charset="0"/>
                <a:ea typeface="Verdana" panose="020B0604030504040204" pitchFamily="34" charset="0"/>
                <a:cs typeface="Verdana" panose="020B0604030504040204" pitchFamily="34" charset="0"/>
              </a:rPr>
              <a:t> </a:t>
            </a:r>
          </a:p>
          <a:p>
            <a:pPr>
              <a:spcAft>
                <a:spcPts val="0"/>
              </a:spcAft>
            </a:pPr>
            <a:endParaRPr lang="en-CA" sz="1400" dirty="0">
              <a:latin typeface="Verdana" panose="020B0604030504040204" pitchFamily="34" charset="0"/>
              <a:ea typeface="Verdana" panose="020B0604030504040204" pitchFamily="34" charset="0"/>
              <a:cs typeface="Verdana" panose="020B0604030504040204" pitchFamily="34" charset="0"/>
            </a:endParaRPr>
          </a:p>
          <a:p>
            <a:pPr marL="185420">
              <a:spcBef>
                <a:spcPts val="665"/>
              </a:spcBef>
              <a:spcAft>
                <a:spcPts val="0"/>
              </a:spcAft>
            </a:pPr>
            <a:r>
              <a:rPr lang="en-US" sz="1400" b="1" dirty="0">
                <a:latin typeface="Verdana" panose="020B0604030504040204" pitchFamily="34" charset="0"/>
                <a:ea typeface="Verdana" panose="020B0604030504040204" pitchFamily="34" charset="0"/>
                <a:cs typeface="Verdana" panose="020B0604030504040204" pitchFamily="34" charset="0"/>
              </a:rPr>
              <a:t>MEASURE, MANAGE + IMPROVE</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20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Publish Reporting &amp; Metrics</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170"/>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Post-Project</a:t>
            </a:r>
            <a:r>
              <a:rPr lang="en-US" sz="1400" spc="145" dirty="0">
                <a:latin typeface="Verdana" panose="020B0604030504040204" pitchFamily="34" charset="0"/>
                <a:ea typeface="Verdana" panose="020B0604030504040204" pitchFamily="34" charset="0"/>
                <a:cs typeface="Verdana" panose="020B0604030504040204" pitchFamily="34" charset="0"/>
              </a:rPr>
              <a:t> </a:t>
            </a:r>
            <a:r>
              <a:rPr lang="en-US" sz="1400" spc="10" dirty="0">
                <a:latin typeface="Verdana" panose="020B0604030504040204" pitchFamily="34" charset="0"/>
                <a:ea typeface="Verdana" panose="020B0604030504040204" pitchFamily="34" charset="0"/>
                <a:cs typeface="Verdana" panose="020B0604030504040204" pitchFamily="34" charset="0"/>
              </a:rPr>
              <a:t>Follow-Up</a:t>
            </a:r>
            <a:endParaRPr lang="en-CA" sz="1400" dirty="0">
              <a:latin typeface="Verdana" panose="020B0604030504040204" pitchFamily="34" charset="0"/>
              <a:ea typeface="Verdana" panose="020B0604030504040204" pitchFamily="34" charset="0"/>
              <a:cs typeface="Verdana" panose="020B0604030504040204" pitchFamily="34" charset="0"/>
            </a:endParaRPr>
          </a:p>
          <a:p>
            <a:pPr marL="342900" lvl="0" indent="-342900">
              <a:spcBef>
                <a:spcPts val="185"/>
              </a:spcBef>
              <a:spcAft>
                <a:spcPts val="0"/>
              </a:spcAft>
              <a:buClr>
                <a:srgbClr val="7E7E7E"/>
              </a:buClr>
              <a:buSzPts val="1050"/>
              <a:buFont typeface="Arial" panose="020B0604020202020204" pitchFamily="34" charset="0"/>
              <a:buChar char="•"/>
              <a:tabLst>
                <a:tab pos="358140" algn="l"/>
              </a:tabLst>
            </a:pPr>
            <a:r>
              <a:rPr lang="en-US" sz="1400" dirty="0">
                <a:latin typeface="Verdana" panose="020B0604030504040204" pitchFamily="34" charset="0"/>
                <a:ea typeface="Verdana" panose="020B0604030504040204" pitchFamily="34" charset="0"/>
                <a:cs typeface="Verdana" panose="020B0604030504040204" pitchFamily="34" charset="0"/>
              </a:rPr>
              <a:t>Continuous Process</a:t>
            </a:r>
            <a:r>
              <a:rPr lang="en-US" sz="1400" spc="280" dirty="0">
                <a:latin typeface="Verdana" panose="020B0604030504040204" pitchFamily="34" charset="0"/>
                <a:ea typeface="Verdana" panose="020B0604030504040204" pitchFamily="34" charset="0"/>
                <a:cs typeface="Verdana" panose="020B0604030504040204" pitchFamily="34" charset="0"/>
              </a:rPr>
              <a:t> </a:t>
            </a:r>
            <a:r>
              <a:rPr lang="en-US" sz="1400" dirty="0">
                <a:latin typeface="Verdana" panose="020B0604030504040204" pitchFamily="34" charset="0"/>
                <a:ea typeface="Verdana" panose="020B0604030504040204" pitchFamily="34" charset="0"/>
                <a:cs typeface="Verdana" panose="020B0604030504040204" pitchFamily="34" charset="0"/>
              </a:rPr>
              <a:t>Improvement</a:t>
            </a:r>
            <a:endParaRPr lang="en-CA" sz="1400" dirty="0">
              <a:effectLst/>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p:cNvGrpSpPr>
            <a:grpSpLocks/>
          </p:cNvGrpSpPr>
          <p:nvPr/>
        </p:nvGrpSpPr>
        <p:grpSpPr bwMode="auto">
          <a:xfrm>
            <a:off x="5880295" y="1201893"/>
            <a:ext cx="990767" cy="4859273"/>
            <a:chOff x="6809" y="42"/>
            <a:chExt cx="876" cy="4283"/>
          </a:xfrm>
          <a:solidFill>
            <a:srgbClr val="92D050"/>
          </a:solidFill>
        </p:grpSpPr>
        <p:sp>
          <p:nvSpPr>
            <p:cNvPr id="5" name="AutoShape 31"/>
            <p:cNvSpPr>
              <a:spLocks/>
            </p:cNvSpPr>
            <p:nvPr/>
          </p:nvSpPr>
          <p:spPr bwMode="auto">
            <a:xfrm>
              <a:off x="7420" y="311"/>
              <a:ext cx="120" cy="4014"/>
            </a:xfrm>
            <a:custGeom>
              <a:avLst/>
              <a:gdLst>
                <a:gd name="T0" fmla="+- 0 7488 7420"/>
                <a:gd name="T1" fmla="*/ T0 w 120"/>
                <a:gd name="T2" fmla="+- 0 371 311"/>
                <a:gd name="T3" fmla="*/ 371 h 4014"/>
                <a:gd name="T4" fmla="+- 0 7473 7420"/>
                <a:gd name="T5" fmla="*/ T4 w 120"/>
                <a:gd name="T6" fmla="+- 0 476 311"/>
                <a:gd name="T7" fmla="*/ 476 h 4014"/>
                <a:gd name="T8" fmla="+- 0 7473 7420"/>
                <a:gd name="T9" fmla="*/ T8 w 120"/>
                <a:gd name="T10" fmla="+- 0 521 311"/>
                <a:gd name="T11" fmla="*/ 521 h 4014"/>
                <a:gd name="T12" fmla="+- 0 7488 7420"/>
                <a:gd name="T13" fmla="*/ T12 w 120"/>
                <a:gd name="T14" fmla="+- 0 626 311"/>
                <a:gd name="T15" fmla="*/ 626 h 4014"/>
                <a:gd name="T16" fmla="+- 0 7488 7420"/>
                <a:gd name="T17" fmla="*/ T16 w 120"/>
                <a:gd name="T18" fmla="+- 0 626 311"/>
                <a:gd name="T19" fmla="*/ 626 h 4014"/>
                <a:gd name="T20" fmla="+- 0 7488 7420"/>
                <a:gd name="T21" fmla="*/ T20 w 120"/>
                <a:gd name="T22" fmla="+- 0 791 311"/>
                <a:gd name="T23" fmla="*/ 791 h 4014"/>
                <a:gd name="T24" fmla="+- 0 7473 7420"/>
                <a:gd name="T25" fmla="*/ T24 w 120"/>
                <a:gd name="T26" fmla="+- 0 896 311"/>
                <a:gd name="T27" fmla="*/ 896 h 4014"/>
                <a:gd name="T28" fmla="+- 0 7473 7420"/>
                <a:gd name="T29" fmla="*/ T28 w 120"/>
                <a:gd name="T30" fmla="+- 0 941 311"/>
                <a:gd name="T31" fmla="*/ 941 h 4014"/>
                <a:gd name="T32" fmla="+- 0 7488 7420"/>
                <a:gd name="T33" fmla="*/ T32 w 120"/>
                <a:gd name="T34" fmla="+- 0 1046 311"/>
                <a:gd name="T35" fmla="*/ 1046 h 4014"/>
                <a:gd name="T36" fmla="+- 0 7488 7420"/>
                <a:gd name="T37" fmla="*/ T36 w 120"/>
                <a:gd name="T38" fmla="+- 0 1046 311"/>
                <a:gd name="T39" fmla="*/ 1046 h 4014"/>
                <a:gd name="T40" fmla="+- 0 7488 7420"/>
                <a:gd name="T41" fmla="*/ T40 w 120"/>
                <a:gd name="T42" fmla="+- 0 1211 311"/>
                <a:gd name="T43" fmla="*/ 1211 h 4014"/>
                <a:gd name="T44" fmla="+- 0 7473 7420"/>
                <a:gd name="T45" fmla="*/ T44 w 120"/>
                <a:gd name="T46" fmla="+- 0 1316 311"/>
                <a:gd name="T47" fmla="*/ 1316 h 4014"/>
                <a:gd name="T48" fmla="+- 0 7473 7420"/>
                <a:gd name="T49" fmla="*/ T48 w 120"/>
                <a:gd name="T50" fmla="+- 0 1361 311"/>
                <a:gd name="T51" fmla="*/ 1361 h 4014"/>
                <a:gd name="T52" fmla="+- 0 7488 7420"/>
                <a:gd name="T53" fmla="*/ T52 w 120"/>
                <a:gd name="T54" fmla="+- 0 1466 311"/>
                <a:gd name="T55" fmla="*/ 1466 h 4014"/>
                <a:gd name="T56" fmla="+- 0 7488 7420"/>
                <a:gd name="T57" fmla="*/ T56 w 120"/>
                <a:gd name="T58" fmla="+- 0 1466 311"/>
                <a:gd name="T59" fmla="*/ 1466 h 4014"/>
                <a:gd name="T60" fmla="+- 0 7488 7420"/>
                <a:gd name="T61" fmla="*/ T60 w 120"/>
                <a:gd name="T62" fmla="+- 0 1631 311"/>
                <a:gd name="T63" fmla="*/ 1631 h 4014"/>
                <a:gd name="T64" fmla="+- 0 7473 7420"/>
                <a:gd name="T65" fmla="*/ T64 w 120"/>
                <a:gd name="T66" fmla="+- 0 1736 311"/>
                <a:gd name="T67" fmla="*/ 1736 h 4014"/>
                <a:gd name="T68" fmla="+- 0 7473 7420"/>
                <a:gd name="T69" fmla="*/ T68 w 120"/>
                <a:gd name="T70" fmla="+- 0 1781 311"/>
                <a:gd name="T71" fmla="*/ 1781 h 4014"/>
                <a:gd name="T72" fmla="+- 0 7488 7420"/>
                <a:gd name="T73" fmla="*/ T72 w 120"/>
                <a:gd name="T74" fmla="+- 0 1886 311"/>
                <a:gd name="T75" fmla="*/ 1886 h 4014"/>
                <a:gd name="T76" fmla="+- 0 7488 7420"/>
                <a:gd name="T77" fmla="*/ T76 w 120"/>
                <a:gd name="T78" fmla="+- 0 1886 311"/>
                <a:gd name="T79" fmla="*/ 1886 h 4014"/>
                <a:gd name="T80" fmla="+- 0 7488 7420"/>
                <a:gd name="T81" fmla="*/ T80 w 120"/>
                <a:gd name="T82" fmla="+- 0 2051 311"/>
                <a:gd name="T83" fmla="*/ 2051 h 4014"/>
                <a:gd name="T84" fmla="+- 0 7473 7420"/>
                <a:gd name="T85" fmla="*/ T84 w 120"/>
                <a:gd name="T86" fmla="+- 0 2156 311"/>
                <a:gd name="T87" fmla="*/ 2156 h 4014"/>
                <a:gd name="T88" fmla="+- 0 7473 7420"/>
                <a:gd name="T89" fmla="*/ T88 w 120"/>
                <a:gd name="T90" fmla="+- 0 2201 311"/>
                <a:gd name="T91" fmla="*/ 2201 h 4014"/>
                <a:gd name="T92" fmla="+- 0 7488 7420"/>
                <a:gd name="T93" fmla="*/ T92 w 120"/>
                <a:gd name="T94" fmla="+- 0 2306 311"/>
                <a:gd name="T95" fmla="*/ 2306 h 4014"/>
                <a:gd name="T96" fmla="+- 0 7488 7420"/>
                <a:gd name="T97" fmla="*/ T96 w 120"/>
                <a:gd name="T98" fmla="+- 0 2306 311"/>
                <a:gd name="T99" fmla="*/ 2306 h 4014"/>
                <a:gd name="T100" fmla="+- 0 7488 7420"/>
                <a:gd name="T101" fmla="*/ T100 w 120"/>
                <a:gd name="T102" fmla="+- 0 2471 311"/>
                <a:gd name="T103" fmla="*/ 2471 h 4014"/>
                <a:gd name="T104" fmla="+- 0 7473 7420"/>
                <a:gd name="T105" fmla="*/ T104 w 120"/>
                <a:gd name="T106" fmla="+- 0 2576 311"/>
                <a:gd name="T107" fmla="*/ 2576 h 4014"/>
                <a:gd name="T108" fmla="+- 0 7473 7420"/>
                <a:gd name="T109" fmla="*/ T108 w 120"/>
                <a:gd name="T110" fmla="+- 0 2621 311"/>
                <a:gd name="T111" fmla="*/ 2621 h 4014"/>
                <a:gd name="T112" fmla="+- 0 7488 7420"/>
                <a:gd name="T113" fmla="*/ T112 w 120"/>
                <a:gd name="T114" fmla="+- 0 2726 311"/>
                <a:gd name="T115" fmla="*/ 2726 h 4014"/>
                <a:gd name="T116" fmla="+- 0 7488 7420"/>
                <a:gd name="T117" fmla="*/ T116 w 120"/>
                <a:gd name="T118" fmla="+- 0 2726 311"/>
                <a:gd name="T119" fmla="*/ 2726 h 4014"/>
                <a:gd name="T120" fmla="+- 0 7488 7420"/>
                <a:gd name="T121" fmla="*/ T120 w 120"/>
                <a:gd name="T122" fmla="+- 0 2891 311"/>
                <a:gd name="T123" fmla="*/ 2891 h 4014"/>
                <a:gd name="T124" fmla="+- 0 7473 7420"/>
                <a:gd name="T125" fmla="*/ T124 w 120"/>
                <a:gd name="T126" fmla="+- 0 2996 311"/>
                <a:gd name="T127" fmla="*/ 2996 h 4014"/>
                <a:gd name="T128" fmla="+- 0 7473 7420"/>
                <a:gd name="T129" fmla="*/ T128 w 120"/>
                <a:gd name="T130" fmla="+- 0 3041 311"/>
                <a:gd name="T131" fmla="*/ 3041 h 4014"/>
                <a:gd name="T132" fmla="+- 0 7488 7420"/>
                <a:gd name="T133" fmla="*/ T132 w 120"/>
                <a:gd name="T134" fmla="+- 0 3146 311"/>
                <a:gd name="T135" fmla="*/ 3146 h 4014"/>
                <a:gd name="T136" fmla="+- 0 7488 7420"/>
                <a:gd name="T137" fmla="*/ T136 w 120"/>
                <a:gd name="T138" fmla="+- 0 3146 311"/>
                <a:gd name="T139" fmla="*/ 3146 h 4014"/>
                <a:gd name="T140" fmla="+- 0 7488 7420"/>
                <a:gd name="T141" fmla="*/ T140 w 120"/>
                <a:gd name="T142" fmla="+- 0 3311 311"/>
                <a:gd name="T143" fmla="*/ 3311 h 4014"/>
                <a:gd name="T144" fmla="+- 0 7473 7420"/>
                <a:gd name="T145" fmla="*/ T144 w 120"/>
                <a:gd name="T146" fmla="+- 0 3416 311"/>
                <a:gd name="T147" fmla="*/ 3416 h 4014"/>
                <a:gd name="T148" fmla="+- 0 7473 7420"/>
                <a:gd name="T149" fmla="*/ T148 w 120"/>
                <a:gd name="T150" fmla="+- 0 3461 311"/>
                <a:gd name="T151" fmla="*/ 3461 h 4014"/>
                <a:gd name="T152" fmla="+- 0 7488 7420"/>
                <a:gd name="T153" fmla="*/ T152 w 120"/>
                <a:gd name="T154" fmla="+- 0 3566 311"/>
                <a:gd name="T155" fmla="*/ 3566 h 4014"/>
                <a:gd name="T156" fmla="+- 0 7488 7420"/>
                <a:gd name="T157" fmla="*/ T156 w 120"/>
                <a:gd name="T158" fmla="+- 0 3566 311"/>
                <a:gd name="T159" fmla="*/ 3566 h 4014"/>
                <a:gd name="T160" fmla="+- 0 7488 7420"/>
                <a:gd name="T161" fmla="*/ T160 w 120"/>
                <a:gd name="T162" fmla="+- 0 3731 311"/>
                <a:gd name="T163" fmla="*/ 3731 h 4014"/>
                <a:gd name="T164" fmla="+- 0 7473 7420"/>
                <a:gd name="T165" fmla="*/ T164 w 120"/>
                <a:gd name="T166" fmla="+- 0 3836 311"/>
                <a:gd name="T167" fmla="*/ 3836 h 4014"/>
                <a:gd name="T168" fmla="+- 0 7473 7420"/>
                <a:gd name="T169" fmla="*/ T168 w 120"/>
                <a:gd name="T170" fmla="+- 0 3881 311"/>
                <a:gd name="T171" fmla="*/ 3881 h 4014"/>
                <a:gd name="T172" fmla="+- 0 7488 7420"/>
                <a:gd name="T173" fmla="*/ T172 w 120"/>
                <a:gd name="T174" fmla="+- 0 3986 311"/>
                <a:gd name="T175" fmla="*/ 3986 h 4014"/>
                <a:gd name="T176" fmla="+- 0 7488 7420"/>
                <a:gd name="T177" fmla="*/ T176 w 120"/>
                <a:gd name="T178" fmla="+- 0 3986 311"/>
                <a:gd name="T179" fmla="*/ 3986 h 4014"/>
                <a:gd name="T180" fmla="+- 0 7488 7420"/>
                <a:gd name="T181" fmla="*/ T180 w 120"/>
                <a:gd name="T182" fmla="+- 0 4151 311"/>
                <a:gd name="T183" fmla="*/ 4151 h 4014"/>
                <a:gd name="T184" fmla="+- 0 7480 7420"/>
                <a:gd name="T185" fmla="*/ T184 w 120"/>
                <a:gd name="T186" fmla="+- 0 4324 311"/>
                <a:gd name="T187" fmla="*/ 4324 h 4014"/>
                <a:gd name="T188" fmla="+- 0 7488 7420"/>
                <a:gd name="T189" fmla="*/ T188 w 120"/>
                <a:gd name="T190" fmla="+- 0 4196 311"/>
                <a:gd name="T191" fmla="*/ 4196 h 4014"/>
                <a:gd name="T192" fmla="+- 0 7488 7420"/>
                <a:gd name="T193" fmla="*/ T192 w 120"/>
                <a:gd name="T194" fmla="+- 0 4196 311"/>
                <a:gd name="T195" fmla="*/ 4196 h 4014"/>
                <a:gd name="T196" fmla="+- 0 7530 7420"/>
                <a:gd name="T197" fmla="*/ T196 w 120"/>
                <a:gd name="T198" fmla="+- 0 4224 311"/>
                <a:gd name="T199" fmla="*/ 4224 h 40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Lst>
              <a:rect l="0" t="0" r="r" b="b"/>
              <a:pathLst>
                <a:path w="120" h="4014">
                  <a:moveTo>
                    <a:pt x="68" y="0"/>
                  </a:moveTo>
                  <a:lnTo>
                    <a:pt x="53" y="0"/>
                  </a:lnTo>
                  <a:lnTo>
                    <a:pt x="53" y="60"/>
                  </a:lnTo>
                  <a:lnTo>
                    <a:pt x="68" y="60"/>
                  </a:lnTo>
                  <a:lnTo>
                    <a:pt x="68" y="0"/>
                  </a:lnTo>
                  <a:close/>
                  <a:moveTo>
                    <a:pt x="68" y="105"/>
                  </a:moveTo>
                  <a:lnTo>
                    <a:pt x="53" y="105"/>
                  </a:lnTo>
                  <a:lnTo>
                    <a:pt x="53" y="165"/>
                  </a:lnTo>
                  <a:lnTo>
                    <a:pt x="68" y="165"/>
                  </a:lnTo>
                  <a:lnTo>
                    <a:pt x="68" y="105"/>
                  </a:lnTo>
                  <a:close/>
                  <a:moveTo>
                    <a:pt x="68" y="210"/>
                  </a:moveTo>
                  <a:lnTo>
                    <a:pt x="53" y="210"/>
                  </a:lnTo>
                  <a:lnTo>
                    <a:pt x="53" y="270"/>
                  </a:lnTo>
                  <a:lnTo>
                    <a:pt x="68" y="270"/>
                  </a:lnTo>
                  <a:lnTo>
                    <a:pt x="68" y="210"/>
                  </a:lnTo>
                  <a:close/>
                  <a:moveTo>
                    <a:pt x="68" y="315"/>
                  </a:moveTo>
                  <a:lnTo>
                    <a:pt x="53" y="315"/>
                  </a:lnTo>
                  <a:lnTo>
                    <a:pt x="53" y="375"/>
                  </a:lnTo>
                  <a:lnTo>
                    <a:pt x="68" y="375"/>
                  </a:lnTo>
                  <a:lnTo>
                    <a:pt x="68" y="315"/>
                  </a:lnTo>
                  <a:close/>
                  <a:moveTo>
                    <a:pt x="68" y="420"/>
                  </a:moveTo>
                  <a:lnTo>
                    <a:pt x="53" y="420"/>
                  </a:lnTo>
                  <a:lnTo>
                    <a:pt x="53" y="480"/>
                  </a:lnTo>
                  <a:lnTo>
                    <a:pt x="68" y="480"/>
                  </a:lnTo>
                  <a:lnTo>
                    <a:pt x="68" y="420"/>
                  </a:lnTo>
                  <a:close/>
                  <a:moveTo>
                    <a:pt x="68" y="525"/>
                  </a:moveTo>
                  <a:lnTo>
                    <a:pt x="53" y="525"/>
                  </a:lnTo>
                  <a:lnTo>
                    <a:pt x="53" y="585"/>
                  </a:lnTo>
                  <a:lnTo>
                    <a:pt x="68" y="585"/>
                  </a:lnTo>
                  <a:lnTo>
                    <a:pt x="68" y="525"/>
                  </a:lnTo>
                  <a:close/>
                  <a:moveTo>
                    <a:pt x="68" y="630"/>
                  </a:moveTo>
                  <a:lnTo>
                    <a:pt x="53" y="630"/>
                  </a:lnTo>
                  <a:lnTo>
                    <a:pt x="53" y="690"/>
                  </a:lnTo>
                  <a:lnTo>
                    <a:pt x="68" y="690"/>
                  </a:lnTo>
                  <a:lnTo>
                    <a:pt x="68" y="630"/>
                  </a:lnTo>
                  <a:close/>
                  <a:moveTo>
                    <a:pt x="68" y="735"/>
                  </a:moveTo>
                  <a:lnTo>
                    <a:pt x="53" y="735"/>
                  </a:lnTo>
                  <a:lnTo>
                    <a:pt x="53" y="795"/>
                  </a:lnTo>
                  <a:lnTo>
                    <a:pt x="68" y="795"/>
                  </a:lnTo>
                  <a:lnTo>
                    <a:pt x="68" y="735"/>
                  </a:lnTo>
                  <a:close/>
                  <a:moveTo>
                    <a:pt x="68" y="840"/>
                  </a:moveTo>
                  <a:lnTo>
                    <a:pt x="53" y="840"/>
                  </a:lnTo>
                  <a:lnTo>
                    <a:pt x="53" y="900"/>
                  </a:lnTo>
                  <a:lnTo>
                    <a:pt x="68" y="900"/>
                  </a:lnTo>
                  <a:lnTo>
                    <a:pt x="68" y="840"/>
                  </a:lnTo>
                  <a:close/>
                  <a:moveTo>
                    <a:pt x="68" y="945"/>
                  </a:moveTo>
                  <a:lnTo>
                    <a:pt x="53" y="945"/>
                  </a:lnTo>
                  <a:lnTo>
                    <a:pt x="53" y="1005"/>
                  </a:lnTo>
                  <a:lnTo>
                    <a:pt x="68" y="1005"/>
                  </a:lnTo>
                  <a:lnTo>
                    <a:pt x="68" y="945"/>
                  </a:lnTo>
                  <a:close/>
                  <a:moveTo>
                    <a:pt x="68" y="1050"/>
                  </a:moveTo>
                  <a:lnTo>
                    <a:pt x="53" y="1050"/>
                  </a:lnTo>
                  <a:lnTo>
                    <a:pt x="53" y="1110"/>
                  </a:lnTo>
                  <a:lnTo>
                    <a:pt x="68" y="1110"/>
                  </a:lnTo>
                  <a:lnTo>
                    <a:pt x="68" y="1050"/>
                  </a:lnTo>
                  <a:close/>
                  <a:moveTo>
                    <a:pt x="68" y="1155"/>
                  </a:moveTo>
                  <a:lnTo>
                    <a:pt x="53" y="1155"/>
                  </a:lnTo>
                  <a:lnTo>
                    <a:pt x="53" y="1215"/>
                  </a:lnTo>
                  <a:lnTo>
                    <a:pt x="68" y="1215"/>
                  </a:lnTo>
                  <a:lnTo>
                    <a:pt x="68" y="1155"/>
                  </a:lnTo>
                  <a:close/>
                  <a:moveTo>
                    <a:pt x="68" y="1260"/>
                  </a:moveTo>
                  <a:lnTo>
                    <a:pt x="53" y="1260"/>
                  </a:lnTo>
                  <a:lnTo>
                    <a:pt x="53" y="1320"/>
                  </a:lnTo>
                  <a:lnTo>
                    <a:pt x="68" y="1320"/>
                  </a:lnTo>
                  <a:lnTo>
                    <a:pt x="68" y="1260"/>
                  </a:lnTo>
                  <a:close/>
                  <a:moveTo>
                    <a:pt x="68" y="1365"/>
                  </a:moveTo>
                  <a:lnTo>
                    <a:pt x="53" y="1365"/>
                  </a:lnTo>
                  <a:lnTo>
                    <a:pt x="53" y="1425"/>
                  </a:lnTo>
                  <a:lnTo>
                    <a:pt x="68" y="1425"/>
                  </a:lnTo>
                  <a:lnTo>
                    <a:pt x="68" y="1365"/>
                  </a:lnTo>
                  <a:close/>
                  <a:moveTo>
                    <a:pt x="68" y="1470"/>
                  </a:moveTo>
                  <a:lnTo>
                    <a:pt x="53" y="1470"/>
                  </a:lnTo>
                  <a:lnTo>
                    <a:pt x="53" y="1530"/>
                  </a:lnTo>
                  <a:lnTo>
                    <a:pt x="68" y="1530"/>
                  </a:lnTo>
                  <a:lnTo>
                    <a:pt x="68" y="1470"/>
                  </a:lnTo>
                  <a:close/>
                  <a:moveTo>
                    <a:pt x="68" y="1575"/>
                  </a:moveTo>
                  <a:lnTo>
                    <a:pt x="53" y="1575"/>
                  </a:lnTo>
                  <a:lnTo>
                    <a:pt x="53" y="1635"/>
                  </a:lnTo>
                  <a:lnTo>
                    <a:pt x="68" y="1635"/>
                  </a:lnTo>
                  <a:lnTo>
                    <a:pt x="68" y="1575"/>
                  </a:lnTo>
                  <a:close/>
                  <a:moveTo>
                    <a:pt x="68" y="1680"/>
                  </a:moveTo>
                  <a:lnTo>
                    <a:pt x="53" y="1680"/>
                  </a:lnTo>
                  <a:lnTo>
                    <a:pt x="53" y="1740"/>
                  </a:lnTo>
                  <a:lnTo>
                    <a:pt x="68" y="1740"/>
                  </a:lnTo>
                  <a:lnTo>
                    <a:pt x="68" y="1680"/>
                  </a:lnTo>
                  <a:close/>
                  <a:moveTo>
                    <a:pt x="68" y="1785"/>
                  </a:moveTo>
                  <a:lnTo>
                    <a:pt x="53" y="1785"/>
                  </a:lnTo>
                  <a:lnTo>
                    <a:pt x="53" y="1845"/>
                  </a:lnTo>
                  <a:lnTo>
                    <a:pt x="68" y="1845"/>
                  </a:lnTo>
                  <a:lnTo>
                    <a:pt x="68" y="1785"/>
                  </a:lnTo>
                  <a:close/>
                  <a:moveTo>
                    <a:pt x="68" y="1890"/>
                  </a:moveTo>
                  <a:lnTo>
                    <a:pt x="53" y="1890"/>
                  </a:lnTo>
                  <a:lnTo>
                    <a:pt x="53" y="1950"/>
                  </a:lnTo>
                  <a:lnTo>
                    <a:pt x="68" y="1950"/>
                  </a:lnTo>
                  <a:lnTo>
                    <a:pt x="68" y="1890"/>
                  </a:lnTo>
                  <a:close/>
                  <a:moveTo>
                    <a:pt x="68" y="1995"/>
                  </a:moveTo>
                  <a:lnTo>
                    <a:pt x="53" y="1995"/>
                  </a:lnTo>
                  <a:lnTo>
                    <a:pt x="53" y="2055"/>
                  </a:lnTo>
                  <a:lnTo>
                    <a:pt x="68" y="2055"/>
                  </a:lnTo>
                  <a:lnTo>
                    <a:pt x="68" y="1995"/>
                  </a:lnTo>
                  <a:close/>
                  <a:moveTo>
                    <a:pt x="68" y="2100"/>
                  </a:moveTo>
                  <a:lnTo>
                    <a:pt x="53" y="2100"/>
                  </a:lnTo>
                  <a:lnTo>
                    <a:pt x="53" y="2160"/>
                  </a:lnTo>
                  <a:lnTo>
                    <a:pt x="68" y="2160"/>
                  </a:lnTo>
                  <a:lnTo>
                    <a:pt x="68" y="2100"/>
                  </a:lnTo>
                  <a:close/>
                  <a:moveTo>
                    <a:pt x="68" y="2205"/>
                  </a:moveTo>
                  <a:lnTo>
                    <a:pt x="53" y="2205"/>
                  </a:lnTo>
                  <a:lnTo>
                    <a:pt x="53" y="2265"/>
                  </a:lnTo>
                  <a:lnTo>
                    <a:pt x="68" y="2265"/>
                  </a:lnTo>
                  <a:lnTo>
                    <a:pt x="68" y="2205"/>
                  </a:lnTo>
                  <a:close/>
                  <a:moveTo>
                    <a:pt x="68" y="2310"/>
                  </a:moveTo>
                  <a:lnTo>
                    <a:pt x="53" y="2310"/>
                  </a:lnTo>
                  <a:lnTo>
                    <a:pt x="53" y="2370"/>
                  </a:lnTo>
                  <a:lnTo>
                    <a:pt x="68" y="2370"/>
                  </a:lnTo>
                  <a:lnTo>
                    <a:pt x="68" y="2310"/>
                  </a:lnTo>
                  <a:close/>
                  <a:moveTo>
                    <a:pt x="68" y="2415"/>
                  </a:moveTo>
                  <a:lnTo>
                    <a:pt x="53" y="2415"/>
                  </a:lnTo>
                  <a:lnTo>
                    <a:pt x="53" y="2475"/>
                  </a:lnTo>
                  <a:lnTo>
                    <a:pt x="68" y="2475"/>
                  </a:lnTo>
                  <a:lnTo>
                    <a:pt x="68" y="2415"/>
                  </a:lnTo>
                  <a:close/>
                  <a:moveTo>
                    <a:pt x="68" y="2520"/>
                  </a:moveTo>
                  <a:lnTo>
                    <a:pt x="53" y="2520"/>
                  </a:lnTo>
                  <a:lnTo>
                    <a:pt x="53" y="2580"/>
                  </a:lnTo>
                  <a:lnTo>
                    <a:pt x="68" y="2580"/>
                  </a:lnTo>
                  <a:lnTo>
                    <a:pt x="68" y="2520"/>
                  </a:lnTo>
                  <a:close/>
                  <a:moveTo>
                    <a:pt x="68" y="2625"/>
                  </a:moveTo>
                  <a:lnTo>
                    <a:pt x="53" y="2625"/>
                  </a:lnTo>
                  <a:lnTo>
                    <a:pt x="53" y="2685"/>
                  </a:lnTo>
                  <a:lnTo>
                    <a:pt x="68" y="2685"/>
                  </a:lnTo>
                  <a:lnTo>
                    <a:pt x="68" y="2625"/>
                  </a:lnTo>
                  <a:close/>
                  <a:moveTo>
                    <a:pt x="68" y="2730"/>
                  </a:moveTo>
                  <a:lnTo>
                    <a:pt x="53" y="2730"/>
                  </a:lnTo>
                  <a:lnTo>
                    <a:pt x="53" y="2790"/>
                  </a:lnTo>
                  <a:lnTo>
                    <a:pt x="68" y="2790"/>
                  </a:lnTo>
                  <a:lnTo>
                    <a:pt x="68" y="2730"/>
                  </a:lnTo>
                  <a:close/>
                  <a:moveTo>
                    <a:pt x="68" y="2835"/>
                  </a:moveTo>
                  <a:lnTo>
                    <a:pt x="53" y="2835"/>
                  </a:lnTo>
                  <a:lnTo>
                    <a:pt x="53" y="2895"/>
                  </a:lnTo>
                  <a:lnTo>
                    <a:pt x="68" y="2895"/>
                  </a:lnTo>
                  <a:lnTo>
                    <a:pt x="68" y="2835"/>
                  </a:lnTo>
                  <a:close/>
                  <a:moveTo>
                    <a:pt x="68" y="2940"/>
                  </a:moveTo>
                  <a:lnTo>
                    <a:pt x="53" y="2940"/>
                  </a:lnTo>
                  <a:lnTo>
                    <a:pt x="53" y="3000"/>
                  </a:lnTo>
                  <a:lnTo>
                    <a:pt x="68" y="3000"/>
                  </a:lnTo>
                  <a:lnTo>
                    <a:pt x="68" y="2940"/>
                  </a:lnTo>
                  <a:close/>
                  <a:moveTo>
                    <a:pt x="68" y="3045"/>
                  </a:moveTo>
                  <a:lnTo>
                    <a:pt x="53" y="3045"/>
                  </a:lnTo>
                  <a:lnTo>
                    <a:pt x="53" y="3105"/>
                  </a:lnTo>
                  <a:lnTo>
                    <a:pt x="68" y="3105"/>
                  </a:lnTo>
                  <a:lnTo>
                    <a:pt x="68" y="3045"/>
                  </a:lnTo>
                  <a:close/>
                  <a:moveTo>
                    <a:pt x="68" y="3150"/>
                  </a:moveTo>
                  <a:lnTo>
                    <a:pt x="53" y="3150"/>
                  </a:lnTo>
                  <a:lnTo>
                    <a:pt x="53" y="3210"/>
                  </a:lnTo>
                  <a:lnTo>
                    <a:pt x="68" y="3210"/>
                  </a:lnTo>
                  <a:lnTo>
                    <a:pt x="68" y="3150"/>
                  </a:lnTo>
                  <a:close/>
                  <a:moveTo>
                    <a:pt x="68" y="3255"/>
                  </a:moveTo>
                  <a:lnTo>
                    <a:pt x="53" y="3255"/>
                  </a:lnTo>
                  <a:lnTo>
                    <a:pt x="53" y="3315"/>
                  </a:lnTo>
                  <a:lnTo>
                    <a:pt x="68" y="3315"/>
                  </a:lnTo>
                  <a:lnTo>
                    <a:pt x="68" y="3255"/>
                  </a:lnTo>
                  <a:close/>
                  <a:moveTo>
                    <a:pt x="68" y="3360"/>
                  </a:moveTo>
                  <a:lnTo>
                    <a:pt x="53" y="3360"/>
                  </a:lnTo>
                  <a:lnTo>
                    <a:pt x="53" y="3420"/>
                  </a:lnTo>
                  <a:lnTo>
                    <a:pt x="68" y="3420"/>
                  </a:lnTo>
                  <a:lnTo>
                    <a:pt x="68" y="3360"/>
                  </a:lnTo>
                  <a:close/>
                  <a:moveTo>
                    <a:pt x="68" y="3465"/>
                  </a:moveTo>
                  <a:lnTo>
                    <a:pt x="53" y="3465"/>
                  </a:lnTo>
                  <a:lnTo>
                    <a:pt x="53" y="3525"/>
                  </a:lnTo>
                  <a:lnTo>
                    <a:pt x="68" y="3525"/>
                  </a:lnTo>
                  <a:lnTo>
                    <a:pt x="68" y="3465"/>
                  </a:lnTo>
                  <a:close/>
                  <a:moveTo>
                    <a:pt x="68" y="3570"/>
                  </a:moveTo>
                  <a:lnTo>
                    <a:pt x="53" y="3570"/>
                  </a:lnTo>
                  <a:lnTo>
                    <a:pt x="53" y="3630"/>
                  </a:lnTo>
                  <a:lnTo>
                    <a:pt x="68" y="3630"/>
                  </a:lnTo>
                  <a:lnTo>
                    <a:pt x="68" y="3570"/>
                  </a:lnTo>
                  <a:close/>
                  <a:moveTo>
                    <a:pt x="68" y="3675"/>
                  </a:moveTo>
                  <a:lnTo>
                    <a:pt x="53" y="3675"/>
                  </a:lnTo>
                  <a:lnTo>
                    <a:pt x="53" y="3735"/>
                  </a:lnTo>
                  <a:lnTo>
                    <a:pt x="68" y="3735"/>
                  </a:lnTo>
                  <a:lnTo>
                    <a:pt x="68" y="3675"/>
                  </a:lnTo>
                  <a:close/>
                  <a:moveTo>
                    <a:pt x="68" y="3780"/>
                  </a:moveTo>
                  <a:lnTo>
                    <a:pt x="53" y="3780"/>
                  </a:lnTo>
                  <a:lnTo>
                    <a:pt x="53" y="3840"/>
                  </a:lnTo>
                  <a:lnTo>
                    <a:pt x="68" y="3840"/>
                  </a:lnTo>
                  <a:lnTo>
                    <a:pt x="68" y="3780"/>
                  </a:lnTo>
                  <a:close/>
                  <a:moveTo>
                    <a:pt x="53" y="3893"/>
                  </a:moveTo>
                  <a:lnTo>
                    <a:pt x="0" y="3893"/>
                  </a:lnTo>
                  <a:lnTo>
                    <a:pt x="60" y="4013"/>
                  </a:lnTo>
                  <a:lnTo>
                    <a:pt x="110" y="3913"/>
                  </a:lnTo>
                  <a:lnTo>
                    <a:pt x="53" y="3913"/>
                  </a:lnTo>
                  <a:lnTo>
                    <a:pt x="53" y="3893"/>
                  </a:lnTo>
                  <a:close/>
                  <a:moveTo>
                    <a:pt x="68" y="3885"/>
                  </a:moveTo>
                  <a:lnTo>
                    <a:pt x="53" y="3885"/>
                  </a:lnTo>
                  <a:lnTo>
                    <a:pt x="53" y="3913"/>
                  </a:lnTo>
                  <a:lnTo>
                    <a:pt x="68" y="3913"/>
                  </a:lnTo>
                  <a:lnTo>
                    <a:pt x="68" y="3885"/>
                  </a:lnTo>
                  <a:close/>
                  <a:moveTo>
                    <a:pt x="120" y="3893"/>
                  </a:moveTo>
                  <a:lnTo>
                    <a:pt x="68" y="3893"/>
                  </a:lnTo>
                  <a:lnTo>
                    <a:pt x="68" y="3913"/>
                  </a:lnTo>
                  <a:lnTo>
                    <a:pt x="110" y="3913"/>
                  </a:lnTo>
                  <a:lnTo>
                    <a:pt x="120" y="38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p>
          </p:txBody>
        </p:sp>
        <p:sp>
          <p:nvSpPr>
            <p:cNvPr id="6" name="Freeform 30"/>
            <p:cNvSpPr>
              <a:spLocks/>
            </p:cNvSpPr>
            <p:nvPr/>
          </p:nvSpPr>
          <p:spPr bwMode="auto">
            <a:xfrm>
              <a:off x="7275" y="42"/>
              <a:ext cx="410" cy="410"/>
            </a:xfrm>
            <a:custGeom>
              <a:avLst/>
              <a:gdLst>
                <a:gd name="T0" fmla="+- 0 7480 7275"/>
                <a:gd name="T1" fmla="*/ T0 w 410"/>
                <a:gd name="T2" fmla="+- 0 42 42"/>
                <a:gd name="T3" fmla="*/ 42 h 410"/>
                <a:gd name="T4" fmla="+- 0 7401 7275"/>
                <a:gd name="T5" fmla="*/ T4 w 410"/>
                <a:gd name="T6" fmla="+- 0 58 42"/>
                <a:gd name="T7" fmla="*/ 58 h 410"/>
                <a:gd name="T8" fmla="+- 0 7335 7275"/>
                <a:gd name="T9" fmla="*/ T8 w 410"/>
                <a:gd name="T10" fmla="+- 0 102 42"/>
                <a:gd name="T11" fmla="*/ 102 h 410"/>
                <a:gd name="T12" fmla="+- 0 7292 7275"/>
                <a:gd name="T13" fmla="*/ T12 w 410"/>
                <a:gd name="T14" fmla="+- 0 167 42"/>
                <a:gd name="T15" fmla="*/ 167 h 410"/>
                <a:gd name="T16" fmla="+- 0 7275 7275"/>
                <a:gd name="T17" fmla="*/ T16 w 410"/>
                <a:gd name="T18" fmla="+- 0 247 42"/>
                <a:gd name="T19" fmla="*/ 247 h 410"/>
                <a:gd name="T20" fmla="+- 0 7292 7275"/>
                <a:gd name="T21" fmla="*/ T20 w 410"/>
                <a:gd name="T22" fmla="+- 0 327 42"/>
                <a:gd name="T23" fmla="*/ 327 h 410"/>
                <a:gd name="T24" fmla="+- 0 7335 7275"/>
                <a:gd name="T25" fmla="*/ T24 w 410"/>
                <a:gd name="T26" fmla="+- 0 392 42"/>
                <a:gd name="T27" fmla="*/ 392 h 410"/>
                <a:gd name="T28" fmla="+- 0 7401 7275"/>
                <a:gd name="T29" fmla="*/ T28 w 410"/>
                <a:gd name="T30" fmla="+- 0 436 42"/>
                <a:gd name="T31" fmla="*/ 436 h 410"/>
                <a:gd name="T32" fmla="+- 0 7480 7275"/>
                <a:gd name="T33" fmla="*/ T32 w 410"/>
                <a:gd name="T34" fmla="+- 0 452 42"/>
                <a:gd name="T35" fmla="*/ 452 h 410"/>
                <a:gd name="T36" fmla="+- 0 7560 7275"/>
                <a:gd name="T37" fmla="*/ T36 w 410"/>
                <a:gd name="T38" fmla="+- 0 436 42"/>
                <a:gd name="T39" fmla="*/ 436 h 410"/>
                <a:gd name="T40" fmla="+- 0 7625 7275"/>
                <a:gd name="T41" fmla="*/ T40 w 410"/>
                <a:gd name="T42" fmla="+- 0 392 42"/>
                <a:gd name="T43" fmla="*/ 392 h 410"/>
                <a:gd name="T44" fmla="+- 0 7669 7275"/>
                <a:gd name="T45" fmla="*/ T44 w 410"/>
                <a:gd name="T46" fmla="+- 0 327 42"/>
                <a:gd name="T47" fmla="*/ 327 h 410"/>
                <a:gd name="T48" fmla="+- 0 7685 7275"/>
                <a:gd name="T49" fmla="*/ T48 w 410"/>
                <a:gd name="T50" fmla="+- 0 247 42"/>
                <a:gd name="T51" fmla="*/ 247 h 410"/>
                <a:gd name="T52" fmla="+- 0 7669 7275"/>
                <a:gd name="T53" fmla="*/ T52 w 410"/>
                <a:gd name="T54" fmla="+- 0 167 42"/>
                <a:gd name="T55" fmla="*/ 167 h 410"/>
                <a:gd name="T56" fmla="+- 0 7625 7275"/>
                <a:gd name="T57" fmla="*/ T56 w 410"/>
                <a:gd name="T58" fmla="+- 0 102 42"/>
                <a:gd name="T59" fmla="*/ 102 h 410"/>
                <a:gd name="T60" fmla="+- 0 7560 7275"/>
                <a:gd name="T61" fmla="*/ T60 w 410"/>
                <a:gd name="T62" fmla="+- 0 58 42"/>
                <a:gd name="T63" fmla="*/ 58 h 410"/>
                <a:gd name="T64" fmla="+- 0 7480 7275"/>
                <a:gd name="T65" fmla="*/ T64 w 410"/>
                <a:gd name="T66" fmla="+- 0 42 42"/>
                <a:gd name="T67" fmla="*/ 42 h 4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410" h="410">
                  <a:moveTo>
                    <a:pt x="205" y="0"/>
                  </a:moveTo>
                  <a:lnTo>
                    <a:pt x="126" y="16"/>
                  </a:lnTo>
                  <a:lnTo>
                    <a:pt x="60" y="60"/>
                  </a:lnTo>
                  <a:lnTo>
                    <a:pt x="17" y="125"/>
                  </a:lnTo>
                  <a:lnTo>
                    <a:pt x="0" y="205"/>
                  </a:lnTo>
                  <a:lnTo>
                    <a:pt x="17" y="285"/>
                  </a:lnTo>
                  <a:lnTo>
                    <a:pt x="60" y="350"/>
                  </a:lnTo>
                  <a:lnTo>
                    <a:pt x="126" y="394"/>
                  </a:lnTo>
                  <a:lnTo>
                    <a:pt x="205" y="410"/>
                  </a:lnTo>
                  <a:lnTo>
                    <a:pt x="285" y="394"/>
                  </a:lnTo>
                  <a:lnTo>
                    <a:pt x="350" y="350"/>
                  </a:lnTo>
                  <a:lnTo>
                    <a:pt x="394" y="285"/>
                  </a:lnTo>
                  <a:lnTo>
                    <a:pt x="410" y="205"/>
                  </a:lnTo>
                  <a:lnTo>
                    <a:pt x="394" y="125"/>
                  </a:lnTo>
                  <a:lnTo>
                    <a:pt x="350" y="60"/>
                  </a:lnTo>
                  <a:lnTo>
                    <a:pt x="285" y="16"/>
                  </a:ln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p>
          </p:txBody>
        </p:sp>
        <p:sp>
          <p:nvSpPr>
            <p:cNvPr id="7" name="Freeform 29"/>
            <p:cNvSpPr>
              <a:spLocks/>
            </p:cNvSpPr>
            <p:nvPr/>
          </p:nvSpPr>
          <p:spPr bwMode="auto">
            <a:xfrm>
              <a:off x="7275" y="1818"/>
              <a:ext cx="410" cy="410"/>
            </a:xfrm>
            <a:custGeom>
              <a:avLst/>
              <a:gdLst>
                <a:gd name="T0" fmla="+- 0 7480 7275"/>
                <a:gd name="T1" fmla="*/ T0 w 410"/>
                <a:gd name="T2" fmla="+- 0 1818 1818"/>
                <a:gd name="T3" fmla="*/ 1818 h 410"/>
                <a:gd name="T4" fmla="+- 0 7401 7275"/>
                <a:gd name="T5" fmla="*/ T4 w 410"/>
                <a:gd name="T6" fmla="+- 0 1834 1818"/>
                <a:gd name="T7" fmla="*/ 1834 h 410"/>
                <a:gd name="T8" fmla="+- 0 7335 7275"/>
                <a:gd name="T9" fmla="*/ T8 w 410"/>
                <a:gd name="T10" fmla="+- 0 1878 1818"/>
                <a:gd name="T11" fmla="*/ 1878 h 410"/>
                <a:gd name="T12" fmla="+- 0 7292 7275"/>
                <a:gd name="T13" fmla="*/ T12 w 410"/>
                <a:gd name="T14" fmla="+- 0 1943 1818"/>
                <a:gd name="T15" fmla="*/ 1943 h 410"/>
                <a:gd name="T16" fmla="+- 0 7275 7275"/>
                <a:gd name="T17" fmla="*/ T16 w 410"/>
                <a:gd name="T18" fmla="+- 0 2023 1818"/>
                <a:gd name="T19" fmla="*/ 2023 h 410"/>
                <a:gd name="T20" fmla="+- 0 7292 7275"/>
                <a:gd name="T21" fmla="*/ T20 w 410"/>
                <a:gd name="T22" fmla="+- 0 2103 1818"/>
                <a:gd name="T23" fmla="*/ 2103 h 410"/>
                <a:gd name="T24" fmla="+- 0 7335 7275"/>
                <a:gd name="T25" fmla="*/ T24 w 410"/>
                <a:gd name="T26" fmla="+- 0 2168 1818"/>
                <a:gd name="T27" fmla="*/ 2168 h 410"/>
                <a:gd name="T28" fmla="+- 0 7401 7275"/>
                <a:gd name="T29" fmla="*/ T28 w 410"/>
                <a:gd name="T30" fmla="+- 0 2212 1818"/>
                <a:gd name="T31" fmla="*/ 2212 h 410"/>
                <a:gd name="T32" fmla="+- 0 7480 7275"/>
                <a:gd name="T33" fmla="*/ T32 w 410"/>
                <a:gd name="T34" fmla="+- 0 2228 1818"/>
                <a:gd name="T35" fmla="*/ 2228 h 410"/>
                <a:gd name="T36" fmla="+- 0 7560 7275"/>
                <a:gd name="T37" fmla="*/ T36 w 410"/>
                <a:gd name="T38" fmla="+- 0 2212 1818"/>
                <a:gd name="T39" fmla="*/ 2212 h 410"/>
                <a:gd name="T40" fmla="+- 0 7625 7275"/>
                <a:gd name="T41" fmla="*/ T40 w 410"/>
                <a:gd name="T42" fmla="+- 0 2168 1818"/>
                <a:gd name="T43" fmla="*/ 2168 h 410"/>
                <a:gd name="T44" fmla="+- 0 7669 7275"/>
                <a:gd name="T45" fmla="*/ T44 w 410"/>
                <a:gd name="T46" fmla="+- 0 2103 1818"/>
                <a:gd name="T47" fmla="*/ 2103 h 410"/>
                <a:gd name="T48" fmla="+- 0 7685 7275"/>
                <a:gd name="T49" fmla="*/ T48 w 410"/>
                <a:gd name="T50" fmla="+- 0 2023 1818"/>
                <a:gd name="T51" fmla="*/ 2023 h 410"/>
                <a:gd name="T52" fmla="+- 0 7669 7275"/>
                <a:gd name="T53" fmla="*/ T52 w 410"/>
                <a:gd name="T54" fmla="+- 0 1943 1818"/>
                <a:gd name="T55" fmla="*/ 1943 h 410"/>
                <a:gd name="T56" fmla="+- 0 7625 7275"/>
                <a:gd name="T57" fmla="*/ T56 w 410"/>
                <a:gd name="T58" fmla="+- 0 1878 1818"/>
                <a:gd name="T59" fmla="*/ 1878 h 410"/>
                <a:gd name="T60" fmla="+- 0 7560 7275"/>
                <a:gd name="T61" fmla="*/ T60 w 410"/>
                <a:gd name="T62" fmla="+- 0 1834 1818"/>
                <a:gd name="T63" fmla="*/ 1834 h 410"/>
                <a:gd name="T64" fmla="+- 0 7480 7275"/>
                <a:gd name="T65" fmla="*/ T64 w 410"/>
                <a:gd name="T66" fmla="+- 0 1818 1818"/>
                <a:gd name="T67" fmla="*/ 1818 h 4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410" h="410">
                  <a:moveTo>
                    <a:pt x="205" y="0"/>
                  </a:moveTo>
                  <a:lnTo>
                    <a:pt x="126" y="16"/>
                  </a:lnTo>
                  <a:lnTo>
                    <a:pt x="60" y="60"/>
                  </a:lnTo>
                  <a:lnTo>
                    <a:pt x="17" y="125"/>
                  </a:lnTo>
                  <a:lnTo>
                    <a:pt x="0" y="205"/>
                  </a:lnTo>
                  <a:lnTo>
                    <a:pt x="17" y="285"/>
                  </a:lnTo>
                  <a:lnTo>
                    <a:pt x="60" y="350"/>
                  </a:lnTo>
                  <a:lnTo>
                    <a:pt x="126" y="394"/>
                  </a:lnTo>
                  <a:lnTo>
                    <a:pt x="205" y="410"/>
                  </a:lnTo>
                  <a:lnTo>
                    <a:pt x="285" y="394"/>
                  </a:lnTo>
                  <a:lnTo>
                    <a:pt x="350" y="350"/>
                  </a:lnTo>
                  <a:lnTo>
                    <a:pt x="394" y="285"/>
                  </a:lnTo>
                  <a:lnTo>
                    <a:pt x="410" y="205"/>
                  </a:lnTo>
                  <a:lnTo>
                    <a:pt x="394" y="125"/>
                  </a:lnTo>
                  <a:lnTo>
                    <a:pt x="350" y="60"/>
                  </a:lnTo>
                  <a:lnTo>
                    <a:pt x="285" y="16"/>
                  </a:ln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p>
          </p:txBody>
        </p:sp>
        <p:sp>
          <p:nvSpPr>
            <p:cNvPr id="8" name="Freeform 28"/>
            <p:cNvSpPr>
              <a:spLocks/>
            </p:cNvSpPr>
            <p:nvPr/>
          </p:nvSpPr>
          <p:spPr bwMode="auto">
            <a:xfrm>
              <a:off x="7275" y="3914"/>
              <a:ext cx="410" cy="410"/>
            </a:xfrm>
            <a:custGeom>
              <a:avLst/>
              <a:gdLst>
                <a:gd name="T0" fmla="+- 0 7480 7275"/>
                <a:gd name="T1" fmla="*/ T0 w 410"/>
                <a:gd name="T2" fmla="+- 0 3914 3914"/>
                <a:gd name="T3" fmla="*/ 3914 h 410"/>
                <a:gd name="T4" fmla="+- 0 7401 7275"/>
                <a:gd name="T5" fmla="*/ T4 w 410"/>
                <a:gd name="T6" fmla="+- 0 3931 3914"/>
                <a:gd name="T7" fmla="*/ 3931 h 410"/>
                <a:gd name="T8" fmla="+- 0 7335 7275"/>
                <a:gd name="T9" fmla="*/ T8 w 410"/>
                <a:gd name="T10" fmla="+- 0 3974 3914"/>
                <a:gd name="T11" fmla="*/ 3974 h 410"/>
                <a:gd name="T12" fmla="+- 0 7292 7275"/>
                <a:gd name="T13" fmla="*/ T12 w 410"/>
                <a:gd name="T14" fmla="+- 0 4040 3914"/>
                <a:gd name="T15" fmla="*/ 4040 h 410"/>
                <a:gd name="T16" fmla="+- 0 7275 7275"/>
                <a:gd name="T17" fmla="*/ T16 w 410"/>
                <a:gd name="T18" fmla="+- 0 4119 3914"/>
                <a:gd name="T19" fmla="*/ 4119 h 410"/>
                <a:gd name="T20" fmla="+- 0 7292 7275"/>
                <a:gd name="T21" fmla="*/ T20 w 410"/>
                <a:gd name="T22" fmla="+- 0 4199 3914"/>
                <a:gd name="T23" fmla="*/ 4199 h 410"/>
                <a:gd name="T24" fmla="+- 0 7335 7275"/>
                <a:gd name="T25" fmla="*/ T24 w 410"/>
                <a:gd name="T26" fmla="+- 0 4264 3914"/>
                <a:gd name="T27" fmla="*/ 4264 h 410"/>
                <a:gd name="T28" fmla="+- 0 7401 7275"/>
                <a:gd name="T29" fmla="*/ T28 w 410"/>
                <a:gd name="T30" fmla="+- 0 4308 3914"/>
                <a:gd name="T31" fmla="*/ 4308 h 410"/>
                <a:gd name="T32" fmla="+- 0 7480 7275"/>
                <a:gd name="T33" fmla="*/ T32 w 410"/>
                <a:gd name="T34" fmla="+- 0 4324 3914"/>
                <a:gd name="T35" fmla="*/ 4324 h 410"/>
                <a:gd name="T36" fmla="+- 0 7560 7275"/>
                <a:gd name="T37" fmla="*/ T36 w 410"/>
                <a:gd name="T38" fmla="+- 0 4308 3914"/>
                <a:gd name="T39" fmla="*/ 4308 h 410"/>
                <a:gd name="T40" fmla="+- 0 7625 7275"/>
                <a:gd name="T41" fmla="*/ T40 w 410"/>
                <a:gd name="T42" fmla="+- 0 4264 3914"/>
                <a:gd name="T43" fmla="*/ 4264 h 410"/>
                <a:gd name="T44" fmla="+- 0 7669 7275"/>
                <a:gd name="T45" fmla="*/ T44 w 410"/>
                <a:gd name="T46" fmla="+- 0 4199 3914"/>
                <a:gd name="T47" fmla="*/ 4199 h 410"/>
                <a:gd name="T48" fmla="+- 0 7685 7275"/>
                <a:gd name="T49" fmla="*/ T48 w 410"/>
                <a:gd name="T50" fmla="+- 0 4119 3914"/>
                <a:gd name="T51" fmla="*/ 4119 h 410"/>
                <a:gd name="T52" fmla="+- 0 7669 7275"/>
                <a:gd name="T53" fmla="*/ T52 w 410"/>
                <a:gd name="T54" fmla="+- 0 4040 3914"/>
                <a:gd name="T55" fmla="*/ 4040 h 410"/>
                <a:gd name="T56" fmla="+- 0 7625 7275"/>
                <a:gd name="T57" fmla="*/ T56 w 410"/>
                <a:gd name="T58" fmla="+- 0 3974 3914"/>
                <a:gd name="T59" fmla="*/ 3974 h 410"/>
                <a:gd name="T60" fmla="+- 0 7560 7275"/>
                <a:gd name="T61" fmla="*/ T60 w 410"/>
                <a:gd name="T62" fmla="+- 0 3931 3914"/>
                <a:gd name="T63" fmla="*/ 3931 h 410"/>
                <a:gd name="T64" fmla="+- 0 7480 7275"/>
                <a:gd name="T65" fmla="*/ T64 w 410"/>
                <a:gd name="T66" fmla="+- 0 3914 3914"/>
                <a:gd name="T67" fmla="*/ 3914 h 4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410" h="410">
                  <a:moveTo>
                    <a:pt x="205" y="0"/>
                  </a:moveTo>
                  <a:lnTo>
                    <a:pt x="126" y="17"/>
                  </a:lnTo>
                  <a:lnTo>
                    <a:pt x="60" y="60"/>
                  </a:lnTo>
                  <a:lnTo>
                    <a:pt x="17" y="126"/>
                  </a:lnTo>
                  <a:lnTo>
                    <a:pt x="0" y="205"/>
                  </a:lnTo>
                  <a:lnTo>
                    <a:pt x="17" y="285"/>
                  </a:lnTo>
                  <a:lnTo>
                    <a:pt x="60" y="350"/>
                  </a:lnTo>
                  <a:lnTo>
                    <a:pt x="126" y="394"/>
                  </a:lnTo>
                  <a:lnTo>
                    <a:pt x="205" y="410"/>
                  </a:lnTo>
                  <a:lnTo>
                    <a:pt x="285" y="394"/>
                  </a:lnTo>
                  <a:lnTo>
                    <a:pt x="350" y="350"/>
                  </a:lnTo>
                  <a:lnTo>
                    <a:pt x="394" y="285"/>
                  </a:lnTo>
                  <a:lnTo>
                    <a:pt x="410" y="205"/>
                  </a:lnTo>
                  <a:lnTo>
                    <a:pt x="394" y="126"/>
                  </a:lnTo>
                  <a:lnTo>
                    <a:pt x="350" y="60"/>
                  </a:lnTo>
                  <a:lnTo>
                    <a:pt x="285" y="17"/>
                  </a:ln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dirty="0"/>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 y="140"/>
              <a:ext cx="315" cy="221"/>
            </a:xfrm>
            <a:prstGeom prst="rect">
              <a:avLst/>
            </a:prstGeom>
            <a:grpFill/>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 y="4068"/>
              <a:ext cx="315" cy="221"/>
            </a:xfrm>
            <a:prstGeom prst="rect">
              <a:avLst/>
            </a:prstGeom>
            <a:grpFill/>
          </p:spPr>
        </p:pic>
        <p:pic>
          <p:nvPicPr>
            <p:cNvPr id="1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 y="957"/>
              <a:ext cx="221" cy="315"/>
            </a:xfrm>
            <a:prstGeom prst="rect">
              <a:avLst/>
            </a:prstGeom>
            <a:grpFill/>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0" y="2932"/>
              <a:ext cx="221" cy="315"/>
            </a:xfrm>
            <a:prstGeom prst="rect">
              <a:avLst/>
            </a:prstGeom>
            <a:grpFill/>
          </p:spPr>
        </p:pic>
      </p:grpSp>
      <p:pic>
        <p:nvPicPr>
          <p:cNvPr id="13" name="image21.png"/>
          <p:cNvPicPr/>
          <p:nvPr/>
        </p:nvPicPr>
        <p:blipFill>
          <a:blip r:embed="rId5" cstate="print"/>
          <a:stretch>
            <a:fillRect/>
          </a:stretch>
        </p:blipFill>
        <p:spPr>
          <a:xfrm>
            <a:off x="5396374" y="2071457"/>
            <a:ext cx="334020" cy="323181"/>
          </a:xfrm>
          <a:prstGeom prst="rect">
            <a:avLst/>
          </a:prstGeom>
        </p:spPr>
      </p:pic>
      <p:sp>
        <p:nvSpPr>
          <p:cNvPr id="16" name="TextBox 15"/>
          <p:cNvSpPr txBox="1"/>
          <p:nvPr/>
        </p:nvSpPr>
        <p:spPr>
          <a:xfrm>
            <a:off x="724346" y="1613608"/>
            <a:ext cx="4191531" cy="4401205"/>
          </a:xfrm>
          <a:prstGeom prst="rect">
            <a:avLst/>
          </a:prstGeom>
          <a:noFill/>
        </p:spPr>
        <p:txBody>
          <a:bodyPr wrap="square" rtlCol="0">
            <a:spAutoFit/>
          </a:bodyPr>
          <a:lstStyle/>
          <a:p>
            <a:pPr lvl="0" eaLnBrk="0" fontAlgn="base" hangingPunct="0">
              <a:spcBef>
                <a:spcPct val="0"/>
              </a:spcBef>
              <a:spcAft>
                <a:spcPct val="0"/>
              </a:spcAft>
              <a:tabLst>
                <a:tab pos="3987800" algn="l"/>
              </a:tabLst>
            </a:pPr>
            <a:r>
              <a:rPr lang="en-US" altLang="en-US" sz="1400" b="1" dirty="0">
                <a:latin typeface="Verdana" panose="020B0604030504040204" pitchFamily="34" charset="0"/>
                <a:ea typeface="Verdana" panose="020B0604030504040204" pitchFamily="34" charset="0"/>
                <a:cs typeface="Verdana" panose="020B0604030504040204" pitchFamily="34" charset="0"/>
              </a:rPr>
              <a:t>Our teams pioneered responsible  decommissioning and as such we are never satisfied with “doing well”, hence continuous process</a:t>
            </a:r>
            <a:r>
              <a:rPr lang="en-CA" altLang="en-US" sz="1400" dirty="0">
                <a:latin typeface="Verdana" panose="020B0604030504040204" pitchFamily="34" charset="0"/>
                <a:ea typeface="Verdana" panose="020B0604030504040204" pitchFamily="34" charset="0"/>
                <a:cs typeface="Verdana" panose="020B0604030504040204" pitchFamily="34" charset="0"/>
              </a:rPr>
              <a:t> </a:t>
            </a:r>
            <a:r>
              <a:rPr lang="en-US" altLang="en-US" sz="1400" b="1" dirty="0">
                <a:latin typeface="Verdana" panose="020B0604030504040204" pitchFamily="34" charset="0"/>
                <a:ea typeface="Verdana" panose="020B0604030504040204" pitchFamily="34" charset="0"/>
                <a:cs typeface="Verdana" panose="020B0604030504040204" pitchFamily="34" charset="0"/>
              </a:rPr>
              <a:t>improvement is at the core of who we are. </a:t>
            </a:r>
          </a:p>
          <a:p>
            <a:pPr lvl="0" eaLnBrk="0" fontAlgn="base" hangingPunct="0">
              <a:spcBef>
                <a:spcPct val="0"/>
              </a:spcBef>
              <a:spcAft>
                <a:spcPct val="0"/>
              </a:spcAft>
              <a:tabLst>
                <a:tab pos="3987800" algn="l"/>
              </a:tabLst>
            </a:pPr>
            <a:endParaRPr lang="en-US" altLang="en-US" sz="1400" b="1" dirty="0">
              <a:latin typeface="Verdana" panose="020B0604030504040204" pitchFamily="34" charset="0"/>
              <a:ea typeface="Verdana" panose="020B0604030504040204" pitchFamily="34" charset="0"/>
              <a:cs typeface="Verdana" panose="020B0604030504040204" pitchFamily="34" charset="0"/>
            </a:endParaRPr>
          </a:p>
          <a:p>
            <a:pPr lvl="0" eaLnBrk="0" fontAlgn="base" hangingPunct="0">
              <a:spcBef>
                <a:spcPct val="0"/>
              </a:spcBef>
              <a:spcAft>
                <a:spcPct val="0"/>
              </a:spcAft>
              <a:tabLst>
                <a:tab pos="3987800" algn="l"/>
              </a:tabLst>
            </a:pPr>
            <a:r>
              <a:rPr lang="en-US" altLang="en-US" sz="1400" dirty="0">
                <a:latin typeface="Verdana" panose="020B0604030504040204" pitchFamily="34" charset="0"/>
                <a:ea typeface="Verdana" panose="020B0604030504040204" pitchFamily="34" charset="0"/>
                <a:cs typeface="Verdana" panose="020B0604030504040204" pitchFamily="34" charset="0"/>
              </a:rPr>
              <a:t>The </a:t>
            </a:r>
            <a:r>
              <a:rPr lang="en-US" altLang="en-US" sz="1400" b="1" dirty="0">
                <a:latin typeface="Verdana" panose="020B0604030504040204" pitchFamily="34" charset="0"/>
                <a:ea typeface="Verdana" panose="020B0604030504040204" pitchFamily="34" charset="0"/>
                <a:cs typeface="Verdana" panose="020B0604030504040204" pitchFamily="34" charset="0"/>
              </a:rPr>
              <a:t>csr eco solutions </a:t>
            </a:r>
            <a:r>
              <a:rPr lang="en-US" altLang="en-US" sz="1400" dirty="0">
                <a:latin typeface="Verdana" panose="020B0604030504040204" pitchFamily="34" charset="0"/>
                <a:ea typeface="Verdana" panose="020B0604030504040204" pitchFamily="34" charset="0"/>
                <a:cs typeface="Verdana" panose="020B0604030504040204" pitchFamily="34" charset="0"/>
              </a:rPr>
              <a:t>program utilized the following Performance Management process during the implementation of this project. The goal of this process is to ensure that each step of our decommissioning</a:t>
            </a:r>
            <a:r>
              <a:rPr lang="en-CA" altLang="en-US" sz="1400" dirty="0">
                <a:latin typeface="Verdana" panose="020B0604030504040204" pitchFamily="34" charset="0"/>
                <a:ea typeface="Verdana" panose="020B0604030504040204" pitchFamily="34" charset="0"/>
                <a:cs typeface="Verdana" panose="020B0604030504040204" pitchFamily="34" charset="0"/>
              </a:rPr>
              <a:t> </a:t>
            </a:r>
            <a:r>
              <a:rPr lang="en-US" altLang="en-US" sz="1400" dirty="0">
                <a:latin typeface="Verdana" panose="020B0604030504040204" pitchFamily="34" charset="0"/>
                <a:ea typeface="Verdana" panose="020B0604030504040204" pitchFamily="34" charset="0"/>
                <a:cs typeface="Verdana" panose="020B0604030504040204" pitchFamily="34" charset="0"/>
              </a:rPr>
              <a:t>is supported with expertise to drive the best possible</a:t>
            </a:r>
            <a:r>
              <a:rPr lang="en-CA" altLang="en-US" sz="1400" dirty="0">
                <a:latin typeface="Verdana" panose="020B0604030504040204" pitchFamily="34" charset="0"/>
                <a:ea typeface="Verdana" panose="020B0604030504040204" pitchFamily="34" charset="0"/>
                <a:cs typeface="Verdana" panose="020B0604030504040204" pitchFamily="34" charset="0"/>
              </a:rPr>
              <a:t> </a:t>
            </a:r>
            <a:r>
              <a:rPr lang="en-US" altLang="en-US" sz="1400" dirty="0">
                <a:latin typeface="Verdana" panose="020B0604030504040204" pitchFamily="34" charset="0"/>
                <a:ea typeface="Verdana" panose="020B0604030504040204" pitchFamily="34" charset="0"/>
                <a:cs typeface="Verdana" panose="020B0604030504040204" pitchFamily="34" charset="0"/>
              </a:rPr>
              <a:t>outcomes.</a:t>
            </a:r>
            <a:r>
              <a:rPr lang="en-CA" altLang="en-US" sz="1400" dirty="0">
                <a:latin typeface="Verdana" panose="020B0604030504040204" pitchFamily="34" charset="0"/>
                <a:ea typeface="Verdana" panose="020B0604030504040204" pitchFamily="34" charset="0"/>
                <a:cs typeface="Verdana" panose="020B0604030504040204" pitchFamily="34" charset="0"/>
              </a:rPr>
              <a:t> </a:t>
            </a:r>
          </a:p>
          <a:p>
            <a:pPr lvl="0" eaLnBrk="0" fontAlgn="base" hangingPunct="0">
              <a:spcBef>
                <a:spcPct val="0"/>
              </a:spcBef>
              <a:spcAft>
                <a:spcPct val="0"/>
              </a:spcAft>
              <a:tabLst>
                <a:tab pos="3987800" algn="l"/>
              </a:tabLst>
            </a:pPr>
            <a:r>
              <a:rPr lang="en-US" altLang="en-US" sz="1400" dirty="0">
                <a:latin typeface="Verdana" panose="020B0604030504040204" pitchFamily="34" charset="0"/>
                <a:ea typeface="Verdana" panose="020B0604030504040204" pitchFamily="34" charset="0"/>
                <a:cs typeface="Verdana" panose="020B0604030504040204" pitchFamily="34" charset="0"/>
              </a:rPr>
              <a:t> </a:t>
            </a:r>
            <a:endParaRPr lang="en-CA" altLang="en-US" sz="1400" dirty="0">
              <a:latin typeface="Verdana" panose="020B0604030504040204" pitchFamily="34" charset="0"/>
              <a:ea typeface="Verdana" panose="020B0604030504040204" pitchFamily="34" charset="0"/>
              <a:cs typeface="Verdana" panose="020B0604030504040204" pitchFamily="34" charset="0"/>
            </a:endParaRPr>
          </a:p>
          <a:p>
            <a:pPr lvl="0" eaLnBrk="0" fontAlgn="base" hangingPunct="0">
              <a:spcBef>
                <a:spcPct val="0"/>
              </a:spcBef>
              <a:spcAft>
                <a:spcPct val="0"/>
              </a:spcAft>
              <a:tabLst>
                <a:tab pos="3987800" algn="l"/>
              </a:tabLst>
            </a:pPr>
            <a:r>
              <a:rPr lang="en-US" altLang="en-US" sz="1400" dirty="0">
                <a:latin typeface="Verdana" panose="020B0604030504040204" pitchFamily="34" charset="0"/>
                <a:ea typeface="Verdana" panose="020B0604030504040204" pitchFamily="34" charset="0"/>
                <a:cs typeface="Verdana" panose="020B0604030504040204" pitchFamily="34" charset="0"/>
              </a:rPr>
              <a:t>As we look towards the future, we hope to continue serving clients anywhere in the world. We welcome your feedback and look hopefully forward to many more opportunities to support clients as you work  to optimize your real estate footprint</a:t>
            </a:r>
            <a:r>
              <a:rPr lang="en-CA" altLang="en-US"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17" name="image21.png"/>
          <p:cNvPicPr/>
          <p:nvPr/>
        </p:nvPicPr>
        <p:blipFill>
          <a:blip r:embed="rId5" cstate="print"/>
          <a:stretch>
            <a:fillRect/>
          </a:stretch>
        </p:blipFill>
        <p:spPr>
          <a:xfrm>
            <a:off x="5420158" y="3372983"/>
            <a:ext cx="334020" cy="323181"/>
          </a:xfrm>
          <a:prstGeom prst="rect">
            <a:avLst/>
          </a:prstGeom>
        </p:spPr>
      </p:pic>
      <p:pic>
        <p:nvPicPr>
          <p:cNvPr id="18" name="image21.png"/>
          <p:cNvPicPr/>
          <p:nvPr/>
        </p:nvPicPr>
        <p:blipFill>
          <a:blip r:embed="rId5" cstate="print"/>
          <a:stretch>
            <a:fillRect/>
          </a:stretch>
        </p:blipFill>
        <p:spPr>
          <a:xfrm>
            <a:off x="5271726" y="5271685"/>
            <a:ext cx="334020" cy="323181"/>
          </a:xfrm>
          <a:prstGeom prst="rect">
            <a:avLst/>
          </a:prstGeom>
        </p:spPr>
      </p:pic>
      <p:sp>
        <p:nvSpPr>
          <p:cNvPr id="19" name="Rectangle 18"/>
          <p:cNvSpPr/>
          <p:nvPr/>
        </p:nvSpPr>
        <p:spPr>
          <a:xfrm>
            <a:off x="27344" y="-111612"/>
            <a:ext cx="9688871" cy="1200329"/>
          </a:xfrm>
          <a:prstGeom prst="rect">
            <a:avLst/>
          </a:prstGeom>
        </p:spPr>
        <p:txBody>
          <a:bodyPr wrap="none">
            <a:spAutoFit/>
          </a:bodyPr>
          <a:lstStyle/>
          <a:p>
            <a:pPr lvl="0"/>
            <a:r>
              <a:rPr lang="en-CA"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Performance Management</a:t>
            </a:r>
            <a:r>
              <a:rPr lang="en-CA" sz="4000">
                <a:solidFill>
                  <a:schemeClr val="bg1"/>
                </a:solidFill>
                <a:latin typeface="Helvetica" panose="020B0604020202020204" pitchFamily="34" charset="0"/>
                <a:ea typeface="Verdana" panose="020B0604030504040204" pitchFamily="34" charset="0"/>
                <a:cs typeface="Helvetica" panose="020B0604020202020204" pitchFamily="34" charset="0"/>
              </a:rPr>
              <a:t>: </a:t>
            </a:r>
            <a:r>
              <a:rPr lang="en-CA" sz="3200">
                <a:solidFill>
                  <a:schemeClr val="bg1"/>
                </a:solidFill>
                <a:latin typeface="Helvetica" panose="020B0604020202020204" pitchFamily="34" charset="0"/>
                <a:ea typeface="Verdana" panose="020B0604030504040204" pitchFamily="34" charset="0"/>
                <a:cs typeface="Helvetica" panose="020B0604020202020204" pitchFamily="34" charset="0"/>
              </a:rPr>
              <a:t>Our </a:t>
            </a:r>
            <a:r>
              <a:rPr lang="en-CA" sz="3200" dirty="0">
                <a:solidFill>
                  <a:schemeClr val="bg1"/>
                </a:solidFill>
                <a:latin typeface="Helvetica" panose="020B0604020202020204" pitchFamily="34" charset="0"/>
                <a:ea typeface="Verdana" panose="020B0604030504040204" pitchFamily="34" charset="0"/>
                <a:cs typeface="Helvetica" panose="020B0604020202020204" pitchFamily="34" charset="0"/>
              </a:rPr>
              <a:t>commitment </a:t>
            </a:r>
          </a:p>
          <a:p>
            <a:pPr lvl="0"/>
            <a:r>
              <a:rPr lang="en-CA" sz="3200" dirty="0">
                <a:solidFill>
                  <a:schemeClr val="bg1"/>
                </a:solidFill>
                <a:latin typeface="Helvetica" panose="020B0604020202020204" pitchFamily="34" charset="0"/>
                <a:ea typeface="Verdana" panose="020B0604030504040204" pitchFamily="34" charset="0"/>
                <a:cs typeface="Helvetica" panose="020B0604020202020204" pitchFamily="34" charset="0"/>
              </a:rPr>
              <a:t>of continuous process improvement</a:t>
            </a:r>
          </a:p>
        </p:txBody>
      </p:sp>
    </p:spTree>
    <p:extLst>
      <p:ext uri="{BB962C8B-B14F-4D97-AF65-F5344CB8AC3E}">
        <p14:creationId xmlns:p14="http://schemas.microsoft.com/office/powerpoint/2010/main" val="962785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957126" y="2607822"/>
            <a:ext cx="15214483" cy="200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p:cNvGraphicFramePr>
            <a:graphicFrameLocks noGrp="1"/>
          </p:cNvGraphicFramePr>
          <p:nvPr/>
        </p:nvGraphicFramePr>
        <p:xfrm>
          <a:off x="670061" y="1899140"/>
          <a:ext cx="10893582" cy="4290170"/>
        </p:xfrm>
        <a:graphic>
          <a:graphicData uri="http://schemas.openxmlformats.org/drawingml/2006/table">
            <a:tbl>
              <a:tblPr firstRow="1" firstCol="1" lastRow="1" lastCol="1" bandRow="1" bandCol="1"/>
              <a:tblGrid>
                <a:gridCol w="622154">
                  <a:extLst>
                    <a:ext uri="{9D8B030D-6E8A-4147-A177-3AD203B41FA5}">
                      <a16:colId xmlns:a16="http://schemas.microsoft.com/office/drawing/2014/main" val="1032030117"/>
                    </a:ext>
                  </a:extLst>
                </a:gridCol>
                <a:gridCol w="9464530">
                  <a:extLst>
                    <a:ext uri="{9D8B030D-6E8A-4147-A177-3AD203B41FA5}">
                      <a16:colId xmlns:a16="http://schemas.microsoft.com/office/drawing/2014/main" val="3539159912"/>
                    </a:ext>
                  </a:extLst>
                </a:gridCol>
                <a:gridCol w="806898">
                  <a:extLst>
                    <a:ext uri="{9D8B030D-6E8A-4147-A177-3AD203B41FA5}">
                      <a16:colId xmlns:a16="http://schemas.microsoft.com/office/drawing/2014/main" val="2073043938"/>
                    </a:ext>
                  </a:extLst>
                </a:gridCol>
              </a:tblGrid>
              <a:tr h="648000">
                <a:tc>
                  <a:txBody>
                    <a:bodyPr/>
                    <a:lstStyle/>
                    <a:p>
                      <a:pPr marL="116205" marR="145415" algn="l">
                        <a:spcBef>
                          <a:spcPts val="305"/>
                        </a:spcBef>
                        <a:spcAft>
                          <a:spcPts val="0"/>
                        </a:spcAft>
                      </a:pPr>
                      <a:r>
                        <a:rPr lang="en-US" sz="2800" b="1"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rPr>
                        <a:t>1.</a:t>
                      </a:r>
                      <a:endParaRPr lang="en-CA" sz="2000"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57480" marR="155575" algn="l">
                        <a:lnSpc>
                          <a:spcPct val="103000"/>
                        </a:lnSpc>
                        <a:spcAft>
                          <a:spcPts val="0"/>
                        </a:spcAft>
                      </a:pPr>
                      <a:r>
                        <a:rPr lang="en-US" sz="1400" b="1" i="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Strategic Planning &amp; Alignment: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csr eco solutions works with your design firm and furniture providers to provide complementary life-cycle management consulting. Includes development of tailored, turnkey programs.</a:t>
                      </a:r>
                      <a:endParaRPr lang="en-CA"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R="125730" algn="r">
                        <a:lnSpc>
                          <a:spcPts val="2450"/>
                        </a:lnSpc>
                        <a:spcAft>
                          <a:spcPts val="0"/>
                        </a:spcAft>
                      </a:pPr>
                      <a:r>
                        <a:rPr lang="en-US" sz="4400" b="1" dirty="0">
                          <a:solidFill>
                            <a:srgbClr val="92D050"/>
                          </a:solidFill>
                          <a:effectLst/>
                          <a:latin typeface="Wingdings" panose="05000000000000000000" pitchFamily="2" charset="2"/>
                          <a:ea typeface="Arial" panose="020B0604020202020204" pitchFamily="34" charset="0"/>
                          <a:cs typeface="Times New Roman" panose="02020603050405020304" pitchFamily="18" charset="0"/>
                        </a:rPr>
                        <a:t>ü</a:t>
                      </a:r>
                      <a:endParaRPr lang="en-CA"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26294339"/>
                  </a:ext>
                </a:extLst>
              </a:tr>
              <a:tr h="648000">
                <a:tc>
                  <a:txBody>
                    <a:bodyPr/>
                    <a:lstStyle/>
                    <a:p>
                      <a:pPr algn="l">
                        <a:spcBef>
                          <a:spcPts val="35"/>
                        </a:spcBef>
                        <a:spcAft>
                          <a:spcPts val="0"/>
                        </a:spcAft>
                      </a:pPr>
                      <a:r>
                        <a:rPr lang="en-US" sz="2000" dirty="0">
                          <a:solidFill>
                            <a:srgbClr val="92D050"/>
                          </a:solidFill>
                          <a:effectLst/>
                          <a:latin typeface="Times New Roman" panose="02020603050405020304" pitchFamily="18" charset="0"/>
                          <a:ea typeface="Verdana" panose="020B0604030504040204" pitchFamily="34" charset="0"/>
                          <a:cs typeface="Arial" panose="020B0604020202020204" pitchFamily="34" charset="0"/>
                        </a:rPr>
                        <a:t>  </a:t>
                      </a:r>
                      <a:r>
                        <a:rPr lang="en-US" sz="2800" b="1"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rPr>
                        <a:t>2.</a:t>
                      </a:r>
                      <a:endParaRPr lang="en-CA" sz="2000"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57480" marR="242570" algn="l">
                        <a:lnSpc>
                          <a:spcPct val="103000"/>
                        </a:lnSpc>
                        <a:spcBef>
                          <a:spcPts val="380"/>
                        </a:spcBef>
                        <a:spcAft>
                          <a:spcPts val="0"/>
                        </a:spcAft>
                      </a:pPr>
                      <a:r>
                        <a:rPr lang="en-US" sz="1400" b="1" i="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Subcontractor</a:t>
                      </a:r>
                      <a:r>
                        <a:rPr lang="en-US" sz="1400" b="1" i="1" spc="-4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b="1" i="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Management</a:t>
                      </a:r>
                      <a:r>
                        <a:rPr lang="en-US" sz="1400" b="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a:t>
                      </a:r>
                      <a:r>
                        <a:rPr lang="en-US" sz="1400" b="1" spc="-2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Managed</a:t>
                      </a:r>
                      <a:r>
                        <a:rPr lang="en-US" sz="1400" spc="-4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project</a:t>
                      </a:r>
                      <a:r>
                        <a:rPr lang="en-US" sz="1400" spc="-5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execution</a:t>
                      </a:r>
                      <a:r>
                        <a:rPr lang="en-US" sz="1400" spc="-6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and</a:t>
                      </a:r>
                      <a:r>
                        <a:rPr lang="en-US" sz="1400" spc="-6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subcontractor</a:t>
                      </a:r>
                      <a:r>
                        <a:rPr lang="en-US" sz="1400" spc="-6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performance.</a:t>
                      </a:r>
                      <a:r>
                        <a:rPr lang="en-US" sz="1400" spc="-7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Includes</a:t>
                      </a:r>
                      <a:r>
                        <a:rPr lang="en-US" sz="1400" spc="-5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disposition strategies fulfillment, execution,</a:t>
                      </a:r>
                      <a:r>
                        <a:rPr lang="en-US" sz="1400" spc="-3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performance,</a:t>
                      </a:r>
                      <a:r>
                        <a:rPr lang="en-US" sz="1400" spc="-6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project</a:t>
                      </a:r>
                      <a:r>
                        <a:rPr lang="en-US" sz="1400" spc="-3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communication,</a:t>
                      </a:r>
                      <a:r>
                        <a:rPr lang="en-US" sz="1400" spc="-5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budget</a:t>
                      </a:r>
                      <a:r>
                        <a:rPr lang="en-US" sz="1400" spc="-4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management,</a:t>
                      </a:r>
                      <a:r>
                        <a:rPr lang="en-US" sz="1400" spc="-6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contract</a:t>
                      </a:r>
                      <a:r>
                        <a:rPr lang="en-US" sz="1400" spc="-3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management,</a:t>
                      </a:r>
                      <a:r>
                        <a:rPr lang="en-US" sz="1400" spc="-6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project scope and</a:t>
                      </a:r>
                      <a:r>
                        <a:rPr lang="en-US" sz="1400" spc="-105"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timeline.</a:t>
                      </a:r>
                      <a:endParaRPr lang="en-CA"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R="125730" algn="r">
                        <a:spcBef>
                          <a:spcPts val="780"/>
                        </a:spcBef>
                        <a:spcAft>
                          <a:spcPts val="0"/>
                        </a:spcAft>
                      </a:pPr>
                      <a:r>
                        <a:rPr lang="en-US" sz="4400" b="1" dirty="0">
                          <a:solidFill>
                            <a:srgbClr val="92D050"/>
                          </a:solidFill>
                          <a:effectLst/>
                          <a:latin typeface="Wingdings" panose="05000000000000000000" pitchFamily="2" charset="2"/>
                          <a:ea typeface="Arial" panose="020B0604020202020204" pitchFamily="34" charset="0"/>
                          <a:cs typeface="Times New Roman" panose="02020603050405020304" pitchFamily="18" charset="0"/>
                        </a:rPr>
                        <a:t>ü</a:t>
                      </a:r>
                      <a:endParaRPr lang="en-CA"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800952242"/>
                  </a:ext>
                </a:extLst>
              </a:tr>
              <a:tr h="648000">
                <a:tc>
                  <a:txBody>
                    <a:bodyPr/>
                    <a:lstStyle/>
                    <a:p>
                      <a:pPr algn="l">
                        <a:spcBef>
                          <a:spcPts val="55"/>
                        </a:spcBef>
                        <a:spcAft>
                          <a:spcPts val="0"/>
                        </a:spcAft>
                      </a:pPr>
                      <a:r>
                        <a:rPr lang="en-US" sz="2400" b="1" dirty="0">
                          <a:solidFill>
                            <a:srgbClr val="92D050"/>
                          </a:solidFill>
                          <a:effectLst/>
                          <a:latin typeface="Times New Roman" panose="02020603050405020304" pitchFamily="18" charset="0"/>
                          <a:ea typeface="Verdana" panose="020B0604030504040204" pitchFamily="34" charset="0"/>
                          <a:cs typeface="Arial" panose="020B0604020202020204" pitchFamily="34" charset="0"/>
                        </a:rPr>
                        <a:t>  </a:t>
                      </a:r>
                      <a:r>
                        <a:rPr lang="en-US" sz="2800" b="1"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rPr>
                        <a:t>3.</a:t>
                      </a:r>
                      <a:endParaRPr lang="en-CA" sz="2000"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57480" marR="155575" algn="l">
                        <a:lnSpc>
                          <a:spcPct val="115000"/>
                        </a:lnSpc>
                        <a:spcBef>
                          <a:spcPts val="530"/>
                        </a:spcBef>
                        <a:spcAft>
                          <a:spcPts val="0"/>
                        </a:spcAft>
                      </a:pPr>
                      <a:r>
                        <a:rPr lang="en-US" sz="1400" b="1" i="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Assume Risk &amp; Carry Capital</a:t>
                      </a:r>
                      <a:r>
                        <a:rPr lang="en-US" sz="1400" b="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Project outcomes owned by csr eco solutions—csr eco solutions assumes all risks and liabilities associated with the project, including; financial obligations, subcontractor vetting and project performance. csr eco solutions will incur the cost of paying subcontractors and collecting funds from and for the client.</a:t>
                      </a:r>
                      <a:endParaRPr lang="en-CA"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R="125730" algn="r">
                        <a:spcBef>
                          <a:spcPts val="1085"/>
                        </a:spcBef>
                        <a:spcAft>
                          <a:spcPts val="0"/>
                        </a:spcAft>
                      </a:pPr>
                      <a:r>
                        <a:rPr lang="en-US" sz="4400" b="1" dirty="0">
                          <a:solidFill>
                            <a:srgbClr val="92D050"/>
                          </a:solidFill>
                          <a:effectLst/>
                          <a:latin typeface="Wingdings" panose="05000000000000000000" pitchFamily="2" charset="2"/>
                          <a:ea typeface="Arial" panose="020B0604020202020204" pitchFamily="34" charset="0"/>
                          <a:cs typeface="Times New Roman" panose="02020603050405020304" pitchFamily="18" charset="0"/>
                        </a:rPr>
                        <a:t>ü</a:t>
                      </a:r>
                      <a:endParaRPr lang="en-CA"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461869815"/>
                  </a:ext>
                </a:extLst>
              </a:tr>
              <a:tr h="648000">
                <a:tc>
                  <a:txBody>
                    <a:bodyPr/>
                    <a:lstStyle/>
                    <a:p>
                      <a:pPr marL="116205" marR="145415" algn="l">
                        <a:spcBef>
                          <a:spcPts val="1065"/>
                        </a:spcBef>
                        <a:spcAft>
                          <a:spcPts val="0"/>
                        </a:spcAft>
                      </a:pPr>
                      <a:r>
                        <a:rPr lang="en-US" sz="2800" b="1"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rPr>
                        <a:t>4.</a:t>
                      </a:r>
                      <a:endParaRPr lang="en-CA" sz="2000"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57480" marR="169545" algn="l">
                        <a:lnSpc>
                          <a:spcPct val="103000"/>
                        </a:lnSpc>
                        <a:spcBef>
                          <a:spcPts val="740"/>
                        </a:spcBef>
                        <a:spcAft>
                          <a:spcPts val="0"/>
                        </a:spcAft>
                      </a:pPr>
                      <a:r>
                        <a:rPr lang="en-US" sz="1400" b="1" i="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Manage Insurance &amp; Contract Requirements</a:t>
                      </a:r>
                      <a:r>
                        <a:rPr lang="en-US" sz="1400" b="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csr eco solutions ensures the purchase of all necessary insurance coverage and manage all contract requirements, including all subcontractor agreements and contracts.</a:t>
                      </a:r>
                      <a:endParaRPr lang="en-CA"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R="125730" algn="r">
                        <a:spcBef>
                          <a:spcPts val="545"/>
                        </a:spcBef>
                        <a:spcAft>
                          <a:spcPts val="0"/>
                        </a:spcAft>
                      </a:pPr>
                      <a:r>
                        <a:rPr lang="en-US" sz="4400" b="1" dirty="0">
                          <a:solidFill>
                            <a:srgbClr val="92D050"/>
                          </a:solidFill>
                          <a:effectLst/>
                          <a:latin typeface="Wingdings" panose="05000000000000000000" pitchFamily="2" charset="2"/>
                          <a:ea typeface="Arial" panose="020B0604020202020204" pitchFamily="34" charset="0"/>
                          <a:cs typeface="Times New Roman" panose="02020603050405020304" pitchFamily="18" charset="0"/>
                        </a:rPr>
                        <a:t>ü</a:t>
                      </a:r>
                      <a:endParaRPr lang="en-CA"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159647263"/>
                  </a:ext>
                </a:extLst>
              </a:tr>
              <a:tr h="648000">
                <a:tc>
                  <a:txBody>
                    <a:bodyPr/>
                    <a:lstStyle/>
                    <a:p>
                      <a:pPr marL="116205" marR="145415" algn="l">
                        <a:spcBef>
                          <a:spcPts val="875"/>
                        </a:spcBef>
                        <a:spcAft>
                          <a:spcPts val="0"/>
                        </a:spcAft>
                      </a:pPr>
                      <a:r>
                        <a:rPr lang="en-US" sz="2800" b="1"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rPr>
                        <a:t>5.</a:t>
                      </a:r>
                      <a:endParaRPr lang="en-CA" sz="2000"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57480" marR="155575" algn="l">
                        <a:lnSpc>
                          <a:spcPct val="103000"/>
                        </a:lnSpc>
                        <a:spcBef>
                          <a:spcPts val="555"/>
                        </a:spcBef>
                        <a:spcAft>
                          <a:spcPts val="0"/>
                        </a:spcAft>
                      </a:pPr>
                      <a:r>
                        <a:rPr lang="en-US" sz="1400" b="1" i="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Resource Allocation: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csr eco solutions will supply resources for project management, work order management, legal/contract development, metrics reporting and comprehensive invoicing.</a:t>
                      </a:r>
                      <a:endParaRPr lang="en-CA"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R="125730" algn="r">
                        <a:spcBef>
                          <a:spcPts val="355"/>
                        </a:spcBef>
                        <a:spcAft>
                          <a:spcPts val="0"/>
                        </a:spcAft>
                      </a:pPr>
                      <a:r>
                        <a:rPr lang="en-US" sz="4400" b="1" dirty="0">
                          <a:solidFill>
                            <a:srgbClr val="92D050"/>
                          </a:solidFill>
                          <a:effectLst/>
                          <a:latin typeface="Wingdings" panose="05000000000000000000" pitchFamily="2" charset="2"/>
                          <a:ea typeface="Arial" panose="020B0604020202020204" pitchFamily="34" charset="0"/>
                          <a:cs typeface="Times New Roman" panose="02020603050405020304" pitchFamily="18" charset="0"/>
                        </a:rPr>
                        <a:t>ü</a:t>
                      </a:r>
                      <a:endParaRPr lang="en-CA"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289919057"/>
                  </a:ext>
                </a:extLst>
              </a:tr>
              <a:tr h="648000">
                <a:tc>
                  <a:txBody>
                    <a:bodyPr/>
                    <a:lstStyle/>
                    <a:p>
                      <a:pPr marL="116205" marR="145415" algn="l">
                        <a:spcBef>
                          <a:spcPts val="875"/>
                        </a:spcBef>
                        <a:spcAft>
                          <a:spcPts val="0"/>
                        </a:spcAft>
                      </a:pPr>
                      <a:r>
                        <a:rPr lang="en-US" sz="2800" b="1"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rPr>
                        <a:t>6.</a:t>
                      </a:r>
                      <a:endParaRPr lang="en-CA" sz="2000" dirty="0">
                        <a:solidFill>
                          <a:srgbClr val="92D050"/>
                        </a:solidFill>
                        <a:effectLst/>
                        <a:latin typeface="Arial" panose="020B0604020202020204" pitchFamily="34" charset="0"/>
                        <a:ea typeface="Verdana" panose="020B060403050404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57480" marR="260985" algn="l">
                        <a:lnSpc>
                          <a:spcPct val="103000"/>
                        </a:lnSpc>
                        <a:spcBef>
                          <a:spcPts val="555"/>
                        </a:spcBef>
                        <a:spcAft>
                          <a:spcPts val="0"/>
                        </a:spcAft>
                      </a:pPr>
                      <a:r>
                        <a:rPr lang="en-US" sz="1400" b="1" i="1"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Metrics &amp; Reporting: </a:t>
                      </a:r>
                      <a:r>
                        <a:rPr lang="en-US" sz="1400" dirty="0">
                          <a:solidFill>
                            <a:schemeClr val="tx1"/>
                          </a:solidFill>
                          <a:effectLst/>
                          <a:latin typeface="Verdana" panose="020B0604030504040204" pitchFamily="34" charset="0"/>
                          <a:ea typeface="Arial" panose="020B0604020202020204" pitchFamily="34" charset="0"/>
                          <a:cs typeface="Times New Roman" panose="02020603050405020304" pitchFamily="18" charset="0"/>
                        </a:rPr>
                        <a:t>csr eco solutions will collect, analyze and ultimately report on key financial, social and environmental metrics. This includes the development of a tailored metrics report, following project completion.</a:t>
                      </a:r>
                      <a:endParaRPr lang="en-CA" sz="20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R="125730" algn="r">
                        <a:spcBef>
                          <a:spcPts val="355"/>
                        </a:spcBef>
                        <a:spcAft>
                          <a:spcPts val="0"/>
                        </a:spcAft>
                      </a:pPr>
                      <a:r>
                        <a:rPr lang="en-US" sz="4400" b="1" dirty="0">
                          <a:solidFill>
                            <a:srgbClr val="92D050"/>
                          </a:solidFill>
                          <a:effectLst/>
                          <a:latin typeface="Wingdings" panose="05000000000000000000" pitchFamily="2" charset="2"/>
                          <a:ea typeface="Arial" panose="020B0604020202020204" pitchFamily="34" charset="0"/>
                          <a:cs typeface="Times New Roman" panose="02020603050405020304" pitchFamily="18" charset="0"/>
                        </a:rPr>
                        <a:t>ü</a:t>
                      </a:r>
                      <a:endParaRPr lang="en-CA" sz="2000" dirty="0">
                        <a:effectLst/>
                        <a:latin typeface="Arial" panose="020B0604020202020204" pitchFamily="34" charset="0"/>
                        <a:ea typeface="Arial" panose="020B060402020202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794724522"/>
                  </a:ext>
                </a:extLst>
              </a:tr>
            </a:tbl>
          </a:graphicData>
        </a:graphic>
      </p:graphicFrame>
      <p:sp>
        <p:nvSpPr>
          <p:cNvPr id="6" name="TextBox 5"/>
          <p:cNvSpPr txBox="1"/>
          <p:nvPr/>
        </p:nvSpPr>
        <p:spPr>
          <a:xfrm>
            <a:off x="87696" y="-122477"/>
            <a:ext cx="10409569" cy="1938992"/>
          </a:xfrm>
          <a:prstGeom prst="rect">
            <a:avLst/>
          </a:prstGeom>
          <a:noFill/>
        </p:spPr>
        <p:txBody>
          <a:bodyPr wrap="square" rtlCol="0">
            <a:spAutoFit/>
          </a:bodyPr>
          <a:lstStyle/>
          <a:p>
            <a:r>
              <a:rPr lang="en-CA" sz="4000" dirty="0">
                <a:solidFill>
                  <a:schemeClr val="bg1"/>
                </a:solidFill>
                <a:latin typeface="Helvetica" panose="020B0604020202020204" pitchFamily="34" charset="0"/>
                <a:ea typeface="Verdana" panose="020B0604030504040204" pitchFamily="34" charset="0"/>
                <a:cs typeface="Helvetica" panose="020B0604020202020204" pitchFamily="34" charset="0"/>
              </a:rPr>
              <a:t>csr eco solutions programs:   </a:t>
            </a:r>
          </a:p>
          <a:p>
            <a:r>
              <a:rPr lang="en-CA" sz="3600" dirty="0">
                <a:solidFill>
                  <a:schemeClr val="bg1"/>
                </a:solidFill>
                <a:latin typeface="Helvetica" panose="020B0604020202020204" pitchFamily="34" charset="0"/>
                <a:ea typeface="Verdana" panose="020B0604030504040204" pitchFamily="34" charset="0"/>
                <a:cs typeface="Helvetica" panose="020B0604020202020204" pitchFamily="34" charset="0"/>
              </a:rPr>
              <a:t>We are dedicated to providing the following </a:t>
            </a:r>
            <a:r>
              <a:rPr lang="en-CA" sz="4000" dirty="0">
                <a:solidFill>
                  <a:schemeClr val="bg1"/>
                </a:solidFill>
                <a:latin typeface="Helvetica" panose="020B0604020202020204" pitchFamily="34" charset="0"/>
                <a:ea typeface="Verdana" panose="020B0604030504040204" pitchFamily="34" charset="0"/>
                <a:cs typeface="Helvetica" panose="020B0604020202020204" pitchFamily="34" charset="0"/>
              </a:rPr>
              <a:t>deliverables regardless of location </a:t>
            </a:r>
          </a:p>
        </p:txBody>
      </p:sp>
    </p:spTree>
    <p:extLst>
      <p:ext uri="{BB962C8B-B14F-4D97-AF65-F5344CB8AC3E}">
        <p14:creationId xmlns:p14="http://schemas.microsoft.com/office/powerpoint/2010/main" val="991487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647" y="1272666"/>
            <a:ext cx="12301434" cy="4573753"/>
          </a:xfrm>
          <a:prstGeom prst="rect">
            <a:avLst/>
          </a:prstGeom>
        </p:spPr>
        <p:txBody>
          <a:bodyPr wrap="square">
            <a:spAutoFit/>
          </a:bodyPr>
          <a:lstStyle/>
          <a:p>
            <a:pPr marL="568960">
              <a:lnSpc>
                <a:spcPts val="6025"/>
              </a:lnSpc>
              <a:spcAft>
                <a:spcPts val="0"/>
              </a:spcAft>
            </a:pPr>
            <a:r>
              <a:rPr lang="en-US" sz="3600" dirty="0">
                <a:solidFill>
                  <a:schemeClr val="tx1">
                    <a:lumMod val="95000"/>
                    <a:lumOff val="5000"/>
                  </a:schemeClr>
                </a:solidFill>
                <a:effectLst/>
                <a:latin typeface="Verdana" panose="020B0604030504040204" pitchFamily="34" charset="0"/>
                <a:ea typeface="Verdana" panose="020B0604030504040204" pitchFamily="34" charset="0"/>
                <a:cs typeface="Verdana" panose="020B0604030504040204" pitchFamily="34" charset="0"/>
              </a:rPr>
              <a:t>Thank You</a:t>
            </a:r>
            <a:endParaRPr lang="en-CA" sz="3600" dirty="0">
              <a:solidFill>
                <a:schemeClr val="tx1">
                  <a:lumMod val="95000"/>
                  <a:lumOff val="5000"/>
                </a:schemeClr>
              </a:solidFill>
              <a:effectLst/>
              <a:latin typeface="Verdana" panose="020B0604030504040204" pitchFamily="34" charset="0"/>
              <a:ea typeface="Verdana" panose="020B0604030504040204" pitchFamily="34" charset="0"/>
              <a:cs typeface="Verdana" panose="020B0604030504040204" pitchFamily="34" charset="0"/>
            </a:endParaRPr>
          </a:p>
          <a:p>
            <a:pPr marL="593090" marR="409575">
              <a:lnSpc>
                <a:spcPct val="125000"/>
              </a:lnSpc>
              <a:spcBef>
                <a:spcPts val="1810"/>
              </a:spcBef>
            </a:pP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csr eco solutions with its partners is thrilled with our growing relationship with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Helvetica" panose="020B0604020202020204" pitchFamily="34" charset="0"/>
              </a:rPr>
              <a:t>Royal Bank of Canada and Turner Townsend.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We are dedicated to helping</a:t>
            </a:r>
            <a:r>
              <a:rPr lang="en-US" sz="1400" b="1" spc="-15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you achieve a more resilient workplace, with a turnkey reuse and decommissioning service designed to align with your Economic, Environmental and Corporate Social Responsibility goals. </a:t>
            </a:r>
          </a:p>
          <a:p>
            <a:pPr marL="593090" marR="409575">
              <a:lnSpc>
                <a:spcPct val="125000"/>
              </a:lnSpc>
              <a:spcBef>
                <a:spcPts val="1810"/>
              </a:spcBef>
              <a:spcAft>
                <a:spcPts val="0"/>
              </a:spcAft>
            </a:pP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Our Performance Management team is committed to serving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Helvetica" panose="020B0604020202020204" pitchFamily="34" charset="0"/>
              </a:rPr>
              <a:t>Royal Bank of Canada with Turner Townsend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with customized</a:t>
            </a:r>
            <a:r>
              <a:rPr lang="en-US" sz="1400" b="1" spc="-2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workplace</a:t>
            </a:r>
            <a:r>
              <a:rPr lang="en-US" sz="1400" b="1" spc="-2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solutions</a:t>
            </a:r>
            <a:r>
              <a:rPr lang="en-US" sz="1400" b="1" spc="-1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that</a:t>
            </a:r>
            <a:r>
              <a:rPr lang="en-US" sz="1400" b="1" spc="-4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manage</a:t>
            </a:r>
            <a:r>
              <a:rPr lang="en-US" sz="1400" b="1" spc="-5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cost,</a:t>
            </a:r>
            <a:r>
              <a:rPr lang="en-US" sz="1400" b="1" spc="-3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mitigate</a:t>
            </a:r>
            <a:r>
              <a:rPr lang="en-US" sz="1400" b="1" spc="-3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risk</a:t>
            </a:r>
            <a:r>
              <a:rPr lang="en-US" sz="1400" b="1" spc="-1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and</a:t>
            </a:r>
            <a:r>
              <a:rPr lang="en-US" sz="1400" b="1" spc="-2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streamline</a:t>
            </a:r>
            <a:r>
              <a:rPr lang="en-US" sz="1400" b="1" spc="-3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process.</a:t>
            </a:r>
            <a:endParaRPr lang="en-CA" sz="1400" b="1" dirty="0">
              <a:solidFill>
                <a:schemeClr val="tx1">
                  <a:lumMod val="95000"/>
                  <a:lumOff val="5000"/>
                </a:schemeClr>
              </a:solidFill>
              <a:effectLst/>
              <a:latin typeface="Verdana" panose="020B0604030504040204" pitchFamily="34" charset="0"/>
              <a:ea typeface="Verdana" panose="020B0604030504040204" pitchFamily="34" charset="0"/>
              <a:cs typeface="Verdana" panose="020B0604030504040204" pitchFamily="34" charset="0"/>
            </a:endParaRPr>
          </a:p>
          <a:p>
            <a:pPr>
              <a:spcAft>
                <a:spcPts val="0"/>
              </a:spcAft>
            </a:pP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endParaRPr lang="en-CA"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a:p>
            <a:pPr marL="593090" marR="408940">
              <a:lnSpc>
                <a:spcPct val="125000"/>
              </a:lnSpc>
              <a:spcBef>
                <a:spcPts val="780"/>
              </a:spcBef>
              <a:spcAft>
                <a:spcPts val="0"/>
              </a:spcAft>
            </a:pP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Enclosed is the January 2019 Project Summary and Metrics Report for the removal of assets at Royal Bank Plaza, Toronto. At key points along the path of the project, csr eco solutions has tracked key financial, environmental</a:t>
            </a:r>
            <a:r>
              <a:rPr lang="en-US" sz="1400" b="1" spc="-2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and</a:t>
            </a:r>
            <a:r>
              <a:rPr lang="en-US" sz="1400" b="1" spc="-3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social</a:t>
            </a:r>
            <a:r>
              <a:rPr lang="en-US" sz="1400" b="1" spc="-3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metrics</a:t>
            </a:r>
            <a:r>
              <a:rPr lang="en-US" sz="1400" b="1" spc="-1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to</a:t>
            </a:r>
            <a:r>
              <a:rPr lang="en-US" sz="1400" b="1" spc="-2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ensure</a:t>
            </a:r>
            <a:r>
              <a:rPr lang="en-US" sz="1400" b="1" spc="-1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your</a:t>
            </a:r>
            <a:r>
              <a:rPr lang="en-US" sz="1400" b="1" spc="-1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assets</a:t>
            </a:r>
            <a:r>
              <a:rPr lang="en-US" sz="1400" b="1" spc="-2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were</a:t>
            </a:r>
            <a:r>
              <a:rPr lang="en-US" sz="1400" b="1" spc="-1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managed</a:t>
            </a:r>
            <a:r>
              <a:rPr lang="en-US" sz="1400" b="1" spc="-2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efficiently</a:t>
            </a:r>
            <a:r>
              <a:rPr lang="en-US" sz="1400" b="1" spc="-4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and</a:t>
            </a:r>
            <a:r>
              <a:rPr lang="en-US" sz="1400" b="1" spc="-2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responsibly.</a:t>
            </a:r>
            <a:r>
              <a:rPr lang="en-US" sz="1400" b="1" spc="-2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Again,</a:t>
            </a:r>
            <a:r>
              <a:rPr lang="en-US" sz="1400" b="1" spc="-1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we</a:t>
            </a:r>
            <a:r>
              <a:rPr lang="en-US" sz="1400" b="1" spc="-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would</a:t>
            </a:r>
            <a:r>
              <a:rPr lang="en-US" sz="1400" b="1" spc="-2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like to</a:t>
            </a:r>
            <a:r>
              <a:rPr lang="en-US" sz="1400" b="1" spc="-2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sincerely</a:t>
            </a:r>
            <a:r>
              <a:rPr lang="en-US" sz="1400" b="1" spc="-1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thank</a:t>
            </a:r>
            <a:r>
              <a:rPr lang="en-US" sz="1400" b="1" spc="-3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you for</a:t>
            </a:r>
            <a:r>
              <a:rPr lang="en-US" sz="1400" b="1" spc="-3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your</a:t>
            </a:r>
            <a:r>
              <a:rPr lang="en-US" sz="1400" b="1" spc="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business</a:t>
            </a:r>
            <a:r>
              <a:rPr lang="en-US" sz="1400" b="1" spc="-2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and</a:t>
            </a:r>
            <a:r>
              <a:rPr lang="en-US" sz="1400" b="1" spc="-2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for</a:t>
            </a:r>
            <a:r>
              <a:rPr lang="en-US" sz="1400" b="1" spc="-4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the</a:t>
            </a:r>
            <a:r>
              <a:rPr lang="en-US" sz="1400" b="1" spc="-25"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opportunity</a:t>
            </a:r>
            <a:r>
              <a:rPr lang="en-US" sz="1400" b="1" spc="-3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 to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serve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Helvetica" panose="020B0604020202020204" pitchFamily="34" charset="0"/>
              </a:rPr>
              <a:t>Royal Bank of Canada with Turner Townsend </a:t>
            </a:r>
            <a:r>
              <a:rPr lang="en-US"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through our partnering relationships. </a:t>
            </a:r>
            <a:endParaRPr lang="en-CA" sz="1400" b="1"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ítulo 5"/>
          <p:cNvSpPr txBox="1">
            <a:spLocks/>
          </p:cNvSpPr>
          <p:nvPr/>
        </p:nvSpPr>
        <p:spPr>
          <a:xfrm>
            <a:off x="165950" y="-57499"/>
            <a:ext cx="8757111"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Life-Cycle Management: Royal Bank of Canada C/o Turner Townsend</a:t>
            </a:r>
            <a:endParaRPr lang="en-US" sz="4000" dirty="0">
              <a:solidFill>
                <a:schemeClr val="bg1"/>
              </a:solidFill>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687927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06A8B9-6210-4F68-9067-191DAE6B34E8}"/>
              </a:ext>
            </a:extLst>
          </p:cNvPr>
          <p:cNvSpPr/>
          <p:nvPr/>
        </p:nvSpPr>
        <p:spPr>
          <a:xfrm>
            <a:off x="1718738" y="2420888"/>
            <a:ext cx="3873207" cy="800219"/>
          </a:xfrm>
          <a:prstGeom prst="rect">
            <a:avLst/>
          </a:prstGeom>
        </p:spPr>
        <p:txBody>
          <a:bodyPr wrap="square">
            <a:spAutoFit/>
          </a:bodyPr>
          <a:lstStyle/>
          <a:p>
            <a:r>
              <a:rPr lang="en-CA" dirty="0">
                <a:solidFill>
                  <a:srgbClr val="79A3E7"/>
                </a:solidFill>
                <a:latin typeface="Verdana" panose="020B0604030504040204" pitchFamily="34" charset="0"/>
                <a:ea typeface="Verdana" panose="020B0604030504040204" pitchFamily="34" charset="0"/>
                <a:cs typeface="Verdana" panose="020B0604030504040204" pitchFamily="34" charset="0"/>
              </a:rPr>
              <a:t> </a:t>
            </a:r>
          </a:p>
          <a:p>
            <a:r>
              <a:rPr lang="en-CA" sz="2800" dirty="0">
                <a:solidFill>
                  <a:prstClr val="black"/>
                </a:solidFill>
              </a:rPr>
              <a:t> </a:t>
            </a:r>
          </a:p>
        </p:txBody>
      </p:sp>
      <p:sp>
        <p:nvSpPr>
          <p:cNvPr id="10" name="TextBox 9">
            <a:extLst>
              <a:ext uri="{FF2B5EF4-FFF2-40B4-BE49-F238E27FC236}">
                <a16:creationId xmlns:a16="http://schemas.microsoft.com/office/drawing/2014/main" id="{DFEEB92C-99C4-488C-9855-D8F34BEDC990}"/>
              </a:ext>
            </a:extLst>
          </p:cNvPr>
          <p:cNvSpPr txBox="1"/>
          <p:nvPr/>
        </p:nvSpPr>
        <p:spPr>
          <a:xfrm>
            <a:off x="597124" y="2164338"/>
            <a:ext cx="10977912" cy="2118529"/>
          </a:xfrm>
          <a:prstGeom prst="rect">
            <a:avLst/>
          </a:prstGeom>
          <a:noFill/>
        </p:spPr>
        <p:txBody>
          <a:bodyPr wrap="square" rtlCol="0">
            <a:spAutoFit/>
          </a:bodyPr>
          <a:lstStyle/>
          <a:p>
            <a:pPr>
              <a:lnSpc>
                <a:spcPct val="150000"/>
              </a:lnSpc>
            </a:pPr>
            <a:r>
              <a:rPr lang="en-CA" dirty="0">
                <a:solidFill>
                  <a:srgbClr val="333333"/>
                </a:solidFill>
                <a:latin typeface="Helvetica" pitchFamily="2" charset="0"/>
                <a:ea typeface="Verdana" panose="020B0604030504040204" pitchFamily="34" charset="0"/>
                <a:cs typeface="Verdana" panose="020B0604030504040204" pitchFamily="34" charset="0"/>
              </a:rPr>
              <a:t>A </a:t>
            </a:r>
            <a:r>
              <a:rPr lang="en-CA" b="1" dirty="0">
                <a:solidFill>
                  <a:srgbClr val="333333"/>
                </a:solidFill>
                <a:latin typeface="Helvetica" pitchFamily="2" charset="0"/>
                <a:ea typeface="Verdana" panose="020B0604030504040204" pitchFamily="34" charset="0"/>
                <a:cs typeface="Verdana" panose="020B0604030504040204" pitchFamily="34" charset="0"/>
              </a:rPr>
              <a:t>social enterprise</a:t>
            </a:r>
            <a:r>
              <a:rPr lang="en-CA" dirty="0">
                <a:solidFill>
                  <a:srgbClr val="333333"/>
                </a:solidFill>
                <a:latin typeface="Helvetica" pitchFamily="2" charset="0"/>
                <a:ea typeface="Verdana" panose="020B0604030504040204" pitchFamily="34" charset="0"/>
                <a:cs typeface="Verdana" panose="020B0604030504040204" pitchFamily="34" charset="0"/>
              </a:rPr>
              <a:t> is an organization that applies commercial strategies to maximize improvements in human and environmental well-being, rather than maximizing profits for external shareholders. </a:t>
            </a:r>
          </a:p>
          <a:p>
            <a:pPr>
              <a:lnSpc>
                <a:spcPct val="150000"/>
              </a:lnSpc>
            </a:pPr>
            <a:endParaRPr lang="en-CA" dirty="0">
              <a:solidFill>
                <a:srgbClr val="333333"/>
              </a:solidFill>
              <a:latin typeface="Helvetica" pitchFamily="2" charset="0"/>
              <a:ea typeface="Verdana" panose="020B0604030504040204" pitchFamily="34" charset="0"/>
              <a:cs typeface="Verdana" panose="020B0604030504040204" pitchFamily="34" charset="0"/>
            </a:endParaRPr>
          </a:p>
          <a:p>
            <a:pPr>
              <a:lnSpc>
                <a:spcPct val="150000"/>
              </a:lnSpc>
            </a:pPr>
            <a:r>
              <a:rPr lang="en-CA" dirty="0">
                <a:solidFill>
                  <a:srgbClr val="333333"/>
                </a:solidFill>
                <a:latin typeface="Helvetica" pitchFamily="2" charset="0"/>
                <a:ea typeface="Verdana" panose="020B0604030504040204" pitchFamily="34" charset="0"/>
                <a:cs typeface="Verdana" panose="020B0604030504040204" pitchFamily="34" charset="0"/>
              </a:rPr>
              <a:t>Our social enterprise submits itself to all of the same standards of remittance and taxation of any typical for-profit yet, chooses not hide behind the ambiguity of the NFP status.</a:t>
            </a:r>
          </a:p>
        </p:txBody>
      </p:sp>
      <p:sp>
        <p:nvSpPr>
          <p:cNvPr id="13" name="TextBox 12">
            <a:extLst>
              <a:ext uri="{FF2B5EF4-FFF2-40B4-BE49-F238E27FC236}">
                <a16:creationId xmlns:a16="http://schemas.microsoft.com/office/drawing/2014/main" id="{5E4FEFD2-DAE5-47F7-8572-863AFDEC8761}"/>
              </a:ext>
            </a:extLst>
          </p:cNvPr>
          <p:cNvSpPr txBox="1"/>
          <p:nvPr/>
        </p:nvSpPr>
        <p:spPr>
          <a:xfrm>
            <a:off x="283708" y="-7495"/>
            <a:ext cx="9386295" cy="901593"/>
          </a:xfrm>
          <a:prstGeom prst="rect">
            <a:avLst/>
          </a:prstGeom>
          <a:noFill/>
        </p:spPr>
        <p:txBody>
          <a:bodyPr wrap="square" rtlCol="0">
            <a:spAutoFit/>
          </a:bodyPr>
          <a:lstStyle/>
          <a:p>
            <a:pPr>
              <a:lnSpc>
                <a:spcPct val="150000"/>
              </a:lnSpc>
            </a:pPr>
            <a:r>
              <a:rPr lang="en-CA" sz="4000" dirty="0">
                <a:solidFill>
                  <a:schemeClr val="bg1"/>
                </a:solidFill>
                <a:latin typeface="Helvetica" pitchFamily="2" charset="0"/>
                <a:ea typeface="Verdana" panose="020B0604030504040204" pitchFamily="34" charset="0"/>
                <a:cs typeface="Verdana" panose="020B0604030504040204" pitchFamily="34" charset="0"/>
              </a:rPr>
              <a:t>What is a social enterprise?</a:t>
            </a:r>
          </a:p>
        </p:txBody>
      </p:sp>
      <p:cxnSp>
        <p:nvCxnSpPr>
          <p:cNvPr id="14" name="Straight Connector 13">
            <a:extLst>
              <a:ext uri="{FF2B5EF4-FFF2-40B4-BE49-F238E27FC236}">
                <a16:creationId xmlns:a16="http://schemas.microsoft.com/office/drawing/2014/main" id="{8AA82B1B-21B2-47BC-8B86-F30B4FC7FFD8}"/>
              </a:ext>
            </a:extLst>
          </p:cNvPr>
          <p:cNvCxnSpPr>
            <a:cxnSpLocks/>
          </p:cNvCxnSpPr>
          <p:nvPr/>
        </p:nvCxnSpPr>
        <p:spPr>
          <a:xfrm>
            <a:off x="703687" y="1870726"/>
            <a:ext cx="10776516" cy="0"/>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
        <p:nvSpPr>
          <p:cNvPr id="15" name="Rounded Rectangle 8">
            <a:hlinkClick r:id="rId2"/>
            <a:extLst>
              <a:ext uri="{FF2B5EF4-FFF2-40B4-BE49-F238E27FC236}">
                <a16:creationId xmlns:a16="http://schemas.microsoft.com/office/drawing/2014/main" id="{2CC1F609-619F-43B0-9730-72CF565354A2}"/>
              </a:ext>
            </a:extLst>
          </p:cNvPr>
          <p:cNvSpPr/>
          <p:nvPr/>
        </p:nvSpPr>
        <p:spPr>
          <a:xfrm>
            <a:off x="706525" y="5461816"/>
            <a:ext cx="1835675" cy="426262"/>
          </a:xfrm>
          <a:prstGeom prst="roundRect">
            <a:avLst>
              <a:gd name="adj" fmla="val 50000"/>
            </a:avLst>
          </a:prstGeom>
          <a:solidFill>
            <a:srgbClr val="82C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Call Us</a:t>
            </a:r>
          </a:p>
        </p:txBody>
      </p:sp>
      <p:sp>
        <p:nvSpPr>
          <p:cNvPr id="16" name="Rounded Rectangle 22">
            <a:hlinkClick r:id="rId3"/>
            <a:extLst>
              <a:ext uri="{FF2B5EF4-FFF2-40B4-BE49-F238E27FC236}">
                <a16:creationId xmlns:a16="http://schemas.microsoft.com/office/drawing/2014/main" id="{6938CAE3-205E-4934-9DD1-EFA2BB803B9A}"/>
              </a:ext>
            </a:extLst>
          </p:cNvPr>
          <p:cNvSpPr/>
          <p:nvPr/>
        </p:nvSpPr>
        <p:spPr>
          <a:xfrm>
            <a:off x="3141181" y="5461816"/>
            <a:ext cx="1835675" cy="426262"/>
          </a:xfrm>
          <a:prstGeom prst="roundRect">
            <a:avLst>
              <a:gd name="adj" fmla="val 50000"/>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Email Us</a:t>
            </a:r>
          </a:p>
        </p:txBody>
      </p:sp>
    </p:spTree>
    <p:extLst>
      <p:ext uri="{BB962C8B-B14F-4D97-AF65-F5344CB8AC3E}">
        <p14:creationId xmlns:p14="http://schemas.microsoft.com/office/powerpoint/2010/main" val="1051874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88FB36-713D-4716-A725-7CA40A56B499}"/>
              </a:ext>
            </a:extLst>
          </p:cNvPr>
          <p:cNvSpPr>
            <a:spLocks noChangeArrowheads="1"/>
          </p:cNvSpPr>
          <p:nvPr/>
        </p:nvSpPr>
        <p:spPr bwMode="auto">
          <a:xfrm>
            <a:off x="217357" y="12370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Rectangle 3">
            <a:extLst>
              <a:ext uri="{FF2B5EF4-FFF2-40B4-BE49-F238E27FC236}">
                <a16:creationId xmlns:a16="http://schemas.microsoft.com/office/drawing/2014/main" id="{CFF47110-1510-43DD-A0F9-1EF9F5057588}"/>
              </a:ext>
            </a:extLst>
          </p:cNvPr>
          <p:cNvSpPr>
            <a:spLocks noChangeArrowheads="1"/>
          </p:cNvSpPr>
          <p:nvPr/>
        </p:nvSpPr>
        <p:spPr bwMode="auto">
          <a:xfrm>
            <a:off x="789" y="1312652"/>
            <a:ext cx="653736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Mary-Jane Brunt</a:t>
            </a:r>
            <a:endParaRPr kumimoji="0" lang="en-GB"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82C341"/>
                </a:solidFill>
                <a:effectLst/>
                <a:latin typeface="Verdana" panose="020B0604030504040204" pitchFamily="34" charset="0"/>
                <a:ea typeface="Verdana" panose="020B0604030504040204" pitchFamily="34" charset="0"/>
                <a:cs typeface="Times New Roman" panose="02020603050405020304" pitchFamily="18" charset="0"/>
              </a:rPr>
              <a:t>Director of Business Development</a:t>
            </a:r>
            <a:endParaRPr kumimoji="0" lang="en-GB"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400" b="1" i="0" u="none" strike="noStrike" cap="none" normalizeH="0" baseline="0" dirty="0">
                <a:ln>
                  <a:noFill/>
                </a:ln>
                <a:solidFill>
                  <a:srgbClr val="333333"/>
                </a:solidFill>
                <a:effectLst/>
                <a:latin typeface="Verdana"/>
                <a:ea typeface="Verdana"/>
                <a:cs typeface="Times New Roman"/>
              </a:rPr>
              <a:t>Direct  </a:t>
            </a:r>
            <a:r>
              <a:rPr kumimoji="0" lang="en-CA" altLang="en-US" sz="1400" i="0" u="none" strike="noStrike" cap="none" normalizeH="0" baseline="0" dirty="0">
                <a:ln>
                  <a:noFill/>
                </a:ln>
                <a:solidFill>
                  <a:srgbClr val="333333"/>
                </a:solidFill>
                <a:effectLst/>
                <a:latin typeface="Verdana"/>
                <a:ea typeface="Verdana"/>
                <a:cs typeface="Times New Roman"/>
              </a:rPr>
              <a:t>+44 </a:t>
            </a:r>
            <a:r>
              <a:rPr kumimoji="0" lang="en-CA" altLang="en-US" sz="1400" b="1" i="0" u="none" strike="noStrike" cap="none" normalizeH="0" baseline="0" dirty="0">
                <a:ln>
                  <a:noFill/>
                </a:ln>
                <a:solidFill>
                  <a:srgbClr val="92D050"/>
                </a:solidFill>
                <a:effectLst/>
                <a:latin typeface="Verdana"/>
                <a:ea typeface="Verdana"/>
                <a:cs typeface="Times New Roman"/>
              </a:rPr>
              <a:t>(0)</a:t>
            </a:r>
            <a:r>
              <a:rPr kumimoji="0" lang="en-CA" altLang="en-US" sz="1400" b="1" i="0" u="none" strike="noStrike" cap="none" normalizeH="0" baseline="0" dirty="0">
                <a:ln>
                  <a:noFill/>
                </a:ln>
                <a:solidFill>
                  <a:srgbClr val="333333"/>
                </a:solidFill>
                <a:effectLst/>
                <a:latin typeface="Verdana"/>
                <a:ea typeface="Verdana"/>
                <a:cs typeface="Times New Roman"/>
              </a:rPr>
              <a:t> </a:t>
            </a:r>
            <a:r>
              <a:rPr kumimoji="0" lang="en-CA" altLang="en-US" sz="1400" b="1" i="0" u="none" strike="noStrike" cap="none" normalizeH="0" baseline="0" dirty="0">
                <a:ln>
                  <a:noFill/>
                </a:ln>
                <a:solidFill>
                  <a:srgbClr val="92D050"/>
                </a:solidFill>
                <a:effectLst/>
                <a:latin typeface="Verdana"/>
                <a:ea typeface="Verdana"/>
                <a:cs typeface="Times New Roman"/>
              </a:rPr>
              <a:t>7534-421723</a:t>
            </a:r>
            <a:r>
              <a:rPr kumimoji="0" lang="en-CA" altLang="en-US" sz="1400" b="1" i="0" u="none" strike="noStrike" cap="none" normalizeH="0" baseline="0" dirty="0">
                <a:ln>
                  <a:noFill/>
                </a:ln>
                <a:solidFill>
                  <a:srgbClr val="333333"/>
                </a:solidFill>
                <a:effectLst/>
                <a:latin typeface="Verdana"/>
                <a:ea typeface="Verdana"/>
                <a:cs typeface="Times New Roman"/>
              </a:rPr>
              <a:t> |</a:t>
            </a:r>
            <a:r>
              <a:rPr kumimoji="0" lang="en-CA" altLang="en-US" sz="1400" b="1" i="0" u="none" strike="noStrike" cap="none" normalizeH="0" baseline="0" dirty="0">
                <a:ln>
                  <a:noFill/>
                </a:ln>
                <a:solidFill>
                  <a:srgbClr val="8EC056"/>
                </a:solidFill>
                <a:effectLst/>
                <a:latin typeface="Verdana"/>
                <a:ea typeface="Verdana"/>
                <a:cs typeface="Times New Roman"/>
              </a:rPr>
              <a:t> </a:t>
            </a:r>
            <a:r>
              <a:rPr kumimoji="0" lang="en-CA" altLang="en-US" sz="1400" b="1" i="0" u="none" strike="noStrike" cap="none" normalizeH="0" baseline="0" dirty="0">
                <a:ln>
                  <a:noFill/>
                </a:ln>
                <a:solidFill>
                  <a:srgbClr val="82C341"/>
                </a:solidFill>
                <a:effectLst/>
                <a:latin typeface="Verdana"/>
                <a:ea typeface="Verdana"/>
                <a:cs typeface="Times New Roman"/>
              </a:rPr>
              <a:t>mjbrunt@csr-eco-solutions.com</a:t>
            </a:r>
            <a:endParaRPr kumimoji="0" lang="en-GB" altLang="en-US" sz="1400" b="0" i="0" u="none" strike="noStrike" cap="none" normalizeH="0" baseline="0" dirty="0">
              <a:ln>
                <a:noFill/>
              </a:ln>
              <a:solidFill>
                <a:srgbClr val="82C341"/>
              </a:solidFill>
              <a:effectLst/>
              <a:latin typeface="Verdana"/>
              <a:ea typeface="Verdana"/>
              <a:cs typeface="Times New Roman"/>
            </a:endParaRPr>
          </a:p>
          <a:p>
            <a:pPr eaLnBrk="0" fontAlgn="base" hangingPunct="0">
              <a:spcBef>
                <a:spcPct val="0"/>
              </a:spcBef>
              <a:spcAft>
                <a:spcPct val="0"/>
              </a:spcAft>
            </a:pPr>
            <a:r>
              <a:rPr kumimoji="0" lang="en-CA" altLang="en-US" sz="1400" b="1" i="0" u="none" strike="noStrike" cap="none" normalizeH="0" baseline="0" dirty="0">
                <a:ln>
                  <a:noFill/>
                </a:ln>
                <a:solidFill>
                  <a:srgbClr val="333333"/>
                </a:solidFill>
                <a:effectLst/>
                <a:latin typeface="Verdana"/>
                <a:ea typeface="Verdana"/>
                <a:cs typeface="Times New Roman"/>
              </a:rPr>
              <a:t>Toronto</a:t>
            </a:r>
            <a:r>
              <a:rPr lang="en-CA" altLang="en-US" sz="1400" dirty="0">
                <a:solidFill>
                  <a:srgbClr val="333333"/>
                </a:solidFill>
                <a:latin typeface="Verdana"/>
                <a:ea typeface="Verdana"/>
                <a:cs typeface="Times New Roman"/>
              </a:rPr>
              <a:t> </a:t>
            </a:r>
            <a:r>
              <a:rPr kumimoji="0" lang="en-CA" altLang="en-US" sz="1400" b="0" i="0" u="none" strike="noStrike" cap="none" normalizeH="0" baseline="0" dirty="0">
                <a:ln>
                  <a:noFill/>
                </a:ln>
                <a:effectLst/>
                <a:latin typeface="Verdana"/>
                <a:ea typeface="Verdana"/>
                <a:cs typeface="Times New Roman"/>
              </a:rPr>
              <a:t> +1 888 909 0810</a:t>
            </a:r>
            <a:endParaRPr kumimoji="0" lang="en-GB" altLang="en-US" sz="1400" b="0" i="0" u="none" strike="noStrike" cap="none" normalizeH="0" baseline="0" dirty="0">
              <a:ln>
                <a:noFill/>
              </a:ln>
              <a:effectLst/>
              <a:latin typeface="Verdana"/>
              <a:ea typeface="Verdana"/>
              <a:cs typeface="Times New Roman"/>
            </a:endParaRPr>
          </a:p>
          <a:p>
            <a:pPr eaLnBrk="0" fontAlgn="base" hangingPunct="0">
              <a:spcBef>
                <a:spcPct val="0"/>
              </a:spcBef>
              <a:spcAft>
                <a:spcPct val="0"/>
              </a:spcAft>
            </a:pPr>
            <a:r>
              <a:rPr kumimoji="0" lang="en-CA" altLang="en-US" sz="1400" b="1" i="0" u="none" strike="noStrike" cap="none" normalizeH="0" baseline="0" dirty="0">
                <a:ln>
                  <a:noFill/>
                </a:ln>
                <a:effectLst/>
                <a:latin typeface="Verdana"/>
                <a:ea typeface="Verdana"/>
                <a:cs typeface="Times New Roman"/>
              </a:rPr>
              <a:t>UK</a:t>
            </a:r>
            <a:r>
              <a:rPr lang="en-CA" altLang="en-US" sz="1400" b="1" dirty="0">
                <a:latin typeface="Verdana"/>
                <a:ea typeface="Verdana"/>
                <a:cs typeface="Times New Roman"/>
              </a:rPr>
              <a:t> </a:t>
            </a:r>
            <a:r>
              <a:rPr kumimoji="0" lang="en-CA" altLang="en-US" sz="1400" b="0" i="0" u="none" strike="noStrike" cap="none" normalizeH="0" baseline="0" dirty="0">
                <a:ln>
                  <a:noFill/>
                </a:ln>
                <a:effectLst/>
                <a:latin typeface="Verdana"/>
                <a:ea typeface="Verdana"/>
                <a:cs typeface="Times New Roman"/>
              </a:rPr>
              <a:t> +44 (0)845 528 0535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p:txBody>
      </p:sp>
      <p:sp>
        <p:nvSpPr>
          <p:cNvPr id="10" name="Rectangle 9">
            <a:extLst>
              <a:ext uri="{FF2B5EF4-FFF2-40B4-BE49-F238E27FC236}">
                <a16:creationId xmlns:a16="http://schemas.microsoft.com/office/drawing/2014/main" id="{76A62D42-21FA-47AC-8808-B5BCD135F303}"/>
              </a:ext>
            </a:extLst>
          </p:cNvPr>
          <p:cNvSpPr>
            <a:spLocks noChangeArrowheads="1"/>
          </p:cNvSpPr>
          <p:nvPr/>
        </p:nvSpPr>
        <p:spPr bwMode="auto">
          <a:xfrm>
            <a:off x="789" y="2867526"/>
            <a:ext cx="5804794"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Blake Leal</a:t>
            </a:r>
            <a:endParaRPr kumimoji="0" lang="en-GB"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82C341"/>
                </a:solidFill>
                <a:effectLst/>
                <a:latin typeface="Verdana" panose="020B0604030504040204" pitchFamily="34" charset="0"/>
                <a:ea typeface="Verdana" panose="020B0604030504040204" pitchFamily="34" charset="0"/>
                <a:cs typeface="Times New Roman" panose="02020603050405020304" pitchFamily="18" charset="0"/>
              </a:rPr>
              <a:t>Director of Operations</a:t>
            </a:r>
            <a:endParaRPr kumimoji="0" lang="en-GB"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eaLnBrk="0" fontAlgn="base" hangingPunct="0">
              <a:spcBef>
                <a:spcPct val="0"/>
              </a:spcBef>
              <a:spcAft>
                <a:spcPct val="0"/>
              </a:spcAft>
            </a:pPr>
            <a:r>
              <a:rPr kumimoji="0" lang="en-CA" altLang="en-US" sz="1400" b="1" i="0" u="none" strike="noStrike" cap="none" normalizeH="0" baseline="0" dirty="0">
                <a:ln>
                  <a:noFill/>
                </a:ln>
                <a:solidFill>
                  <a:srgbClr val="333333"/>
                </a:solidFill>
                <a:effectLst/>
                <a:latin typeface="Verdana"/>
                <a:ea typeface="Verdana"/>
                <a:cs typeface="Times New Roman"/>
              </a:rPr>
              <a:t>Direct  </a:t>
            </a:r>
            <a:r>
              <a:rPr kumimoji="0" lang="en-CA" altLang="en-US" sz="1400" i="0" u="none" strike="noStrike" cap="none" normalizeH="0" baseline="0" dirty="0">
                <a:ln>
                  <a:noFill/>
                </a:ln>
                <a:solidFill>
                  <a:srgbClr val="333333"/>
                </a:solidFill>
                <a:effectLst/>
                <a:latin typeface="Verdana"/>
                <a:ea typeface="Verdana"/>
                <a:cs typeface="Times New Roman"/>
              </a:rPr>
              <a:t>+1 </a:t>
            </a:r>
            <a:r>
              <a:rPr kumimoji="0" lang="en-CA" altLang="en-US" sz="1400" b="1" i="0" u="none" strike="noStrike" cap="none" normalizeH="0" baseline="0" dirty="0">
                <a:ln>
                  <a:noFill/>
                </a:ln>
                <a:solidFill>
                  <a:srgbClr val="92D050"/>
                </a:solidFill>
                <a:effectLst/>
                <a:latin typeface="Verdana"/>
                <a:ea typeface="Verdana"/>
                <a:cs typeface="Times New Roman"/>
              </a:rPr>
              <a:t>647 548 7911</a:t>
            </a:r>
            <a:r>
              <a:rPr lang="en-CA" altLang="en-US" sz="1400" b="1" dirty="0">
                <a:solidFill>
                  <a:srgbClr val="333333"/>
                </a:solidFill>
                <a:latin typeface="Verdana"/>
                <a:ea typeface="Verdana"/>
                <a:cs typeface="Times New Roman"/>
              </a:rPr>
              <a:t> </a:t>
            </a:r>
            <a:r>
              <a:rPr kumimoji="0" lang="en-CA" altLang="en-US" sz="1400" b="1" i="0" u="none" strike="noStrike" cap="none" normalizeH="0" baseline="0" dirty="0">
                <a:ln>
                  <a:noFill/>
                </a:ln>
                <a:solidFill>
                  <a:srgbClr val="333333"/>
                </a:solidFill>
                <a:effectLst/>
                <a:latin typeface="Verdana"/>
                <a:ea typeface="Verdana"/>
                <a:cs typeface="Times New Roman"/>
              </a:rPr>
              <a:t> |</a:t>
            </a:r>
            <a:r>
              <a:rPr kumimoji="0" lang="en-CA" altLang="en-US" sz="1400" b="1" i="0" u="none" strike="noStrike" cap="none" normalizeH="0" baseline="0" dirty="0">
                <a:ln>
                  <a:noFill/>
                </a:ln>
                <a:solidFill>
                  <a:srgbClr val="8EC056"/>
                </a:solidFill>
                <a:effectLst/>
                <a:latin typeface="Verdana"/>
                <a:ea typeface="Verdana"/>
                <a:cs typeface="Times New Roman"/>
              </a:rPr>
              <a:t> </a:t>
            </a:r>
            <a:r>
              <a:rPr kumimoji="0" lang="en-CA" altLang="en-US" sz="1400" b="1" i="0" u="none" strike="noStrike" cap="none" normalizeH="0" baseline="0" dirty="0">
                <a:ln>
                  <a:noFill/>
                </a:ln>
                <a:solidFill>
                  <a:srgbClr val="82C341"/>
                </a:solidFill>
                <a:effectLst/>
                <a:latin typeface="Verdana"/>
                <a:ea typeface="Verdana"/>
                <a:cs typeface="Times New Roman"/>
              </a:rPr>
              <a:t>bleal@csr-eco-solutions.com</a:t>
            </a:r>
            <a:endParaRPr kumimoji="0" lang="en-GB" altLang="en-US" sz="1400" b="0" i="0" u="none" strike="noStrike" cap="none" normalizeH="0" baseline="0" dirty="0">
              <a:ln>
                <a:noFill/>
              </a:ln>
              <a:solidFill>
                <a:srgbClr val="82C341"/>
              </a:solidFill>
              <a:effectLst/>
              <a:latin typeface="Verdana"/>
              <a:ea typeface="Verdana"/>
              <a:cs typeface="Times New Roman"/>
            </a:endParaRPr>
          </a:p>
          <a:p>
            <a:pPr eaLnBrk="0" fontAlgn="base" hangingPunct="0">
              <a:spcBef>
                <a:spcPct val="0"/>
              </a:spcBef>
              <a:spcAft>
                <a:spcPct val="0"/>
              </a:spcAft>
            </a:pPr>
            <a:r>
              <a:rPr kumimoji="0" lang="en-CA" altLang="en-US" sz="1400" b="1" i="0" u="none" strike="noStrike" cap="none" normalizeH="0" baseline="0" dirty="0">
                <a:ln>
                  <a:noFill/>
                </a:ln>
                <a:solidFill>
                  <a:srgbClr val="333333"/>
                </a:solidFill>
                <a:effectLst/>
                <a:latin typeface="Verdana"/>
                <a:ea typeface="Verdana"/>
                <a:cs typeface="Times New Roman"/>
              </a:rPr>
              <a:t>Toronto</a:t>
            </a:r>
            <a:r>
              <a:rPr lang="en-CA" altLang="en-US" sz="1400" dirty="0">
                <a:solidFill>
                  <a:srgbClr val="333333"/>
                </a:solidFill>
                <a:latin typeface="Verdana"/>
                <a:ea typeface="Verdana"/>
                <a:cs typeface="Times New Roman"/>
              </a:rPr>
              <a:t> </a:t>
            </a:r>
            <a:r>
              <a:rPr kumimoji="0" lang="en-CA" altLang="en-US" sz="1400" b="0" i="0" u="none" strike="noStrike" cap="none" normalizeH="0" baseline="0" dirty="0">
                <a:ln>
                  <a:noFill/>
                </a:ln>
                <a:effectLst/>
                <a:latin typeface="Verdana"/>
                <a:ea typeface="Verdana"/>
                <a:cs typeface="Times New Roman"/>
              </a:rPr>
              <a:t> +1 888 909 0810</a:t>
            </a:r>
            <a:endParaRPr kumimoji="0" lang="en-GB" altLang="en-US" sz="1400" b="0" i="0" u="none" strike="noStrike" cap="none" normalizeH="0" baseline="0" dirty="0">
              <a:ln>
                <a:noFill/>
              </a:ln>
              <a:effectLst/>
              <a:latin typeface="Verdana"/>
              <a:ea typeface="Verdana"/>
              <a:cs typeface="Times New Roman"/>
            </a:endParaRPr>
          </a:p>
          <a:p>
            <a:pPr eaLnBrk="0" fontAlgn="base" hangingPunct="0">
              <a:spcBef>
                <a:spcPct val="0"/>
              </a:spcBef>
              <a:spcAft>
                <a:spcPct val="0"/>
              </a:spcAft>
            </a:pPr>
            <a:r>
              <a:rPr kumimoji="0" lang="en-CA" altLang="en-US" sz="1400" b="1" i="0" u="none" strike="noStrike" cap="none" normalizeH="0" baseline="0" dirty="0">
                <a:ln>
                  <a:noFill/>
                </a:ln>
                <a:effectLst/>
                <a:latin typeface="Verdana"/>
                <a:ea typeface="Verdana"/>
                <a:cs typeface="Times New Roman"/>
              </a:rPr>
              <a:t>UK</a:t>
            </a:r>
            <a:r>
              <a:rPr lang="en-CA" altLang="en-US" sz="1400" b="1" dirty="0">
                <a:latin typeface="Verdana"/>
                <a:ea typeface="Verdana"/>
                <a:cs typeface="Times New Roman"/>
              </a:rPr>
              <a:t> </a:t>
            </a:r>
            <a:r>
              <a:rPr kumimoji="0" lang="en-CA" altLang="en-US" sz="1400" b="0" i="0" u="none" strike="noStrike" cap="none" normalizeH="0" baseline="0" dirty="0">
                <a:ln>
                  <a:noFill/>
                </a:ln>
                <a:effectLst/>
                <a:latin typeface="Verdana"/>
                <a:ea typeface="Verdana"/>
                <a:cs typeface="Times New Roman"/>
              </a:rPr>
              <a:t> +44 (0)845 528 0535</a:t>
            </a:r>
            <a:endParaRPr lang="en-CA" altLang="en-US" sz="1400" b="0" i="0" u="none" strike="noStrike" cap="none" normalizeH="0" baseline="0" dirty="0">
              <a:ln>
                <a:noFill/>
              </a:ln>
              <a:effectLst/>
              <a:latin typeface="Verdana"/>
              <a:ea typeface="Verdana"/>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CA" altLang="en-US" sz="1400" b="0" i="0" u="none" strike="noStrike" cap="none" normalizeH="0" baseline="0" dirty="0">
              <a:ln>
                <a:noFill/>
              </a:ln>
              <a:solidFill>
                <a:srgbClr val="82C341"/>
              </a:solidFill>
              <a:effectLst/>
              <a:latin typeface="Verdana" panose="020B0604030504040204" pitchFamily="34" charset="0"/>
              <a:ea typeface="Verdana" panose="020B0604030504040204" pitchFamily="34" charset="0"/>
              <a:cs typeface="Times New Roman"/>
            </a:endParaRPr>
          </a:p>
        </p:txBody>
      </p:sp>
      <p:sp>
        <p:nvSpPr>
          <p:cNvPr id="11" name="Rectangle 10">
            <a:extLst>
              <a:ext uri="{FF2B5EF4-FFF2-40B4-BE49-F238E27FC236}">
                <a16:creationId xmlns:a16="http://schemas.microsoft.com/office/drawing/2014/main" id="{A9EE469F-4A7B-4516-9B9E-F9AA156FD349}"/>
              </a:ext>
            </a:extLst>
          </p:cNvPr>
          <p:cNvSpPr>
            <a:spLocks noChangeArrowheads="1"/>
          </p:cNvSpPr>
          <p:nvPr/>
        </p:nvSpPr>
        <p:spPr bwMode="auto">
          <a:xfrm>
            <a:off x="789" y="4579932"/>
            <a:ext cx="1242250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Dan Leal</a:t>
            </a:r>
            <a:endParaRPr kumimoji="0" lang="en-GB"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82C341"/>
                </a:solidFill>
                <a:effectLst/>
                <a:latin typeface="Verdana" panose="020B0604030504040204" pitchFamily="34" charset="0"/>
                <a:ea typeface="Verdana" panose="020B0604030504040204" pitchFamily="34" charset="0"/>
                <a:cs typeface="Times New Roman" panose="02020603050405020304" pitchFamily="18" charset="0"/>
              </a:rPr>
              <a:t>Founder</a:t>
            </a:r>
          </a:p>
          <a:p>
            <a:pPr eaLnBrk="0" fontAlgn="base" hangingPunct="0">
              <a:spcBef>
                <a:spcPct val="0"/>
              </a:spcBef>
              <a:spcAft>
                <a:spcPct val="0"/>
              </a:spcAft>
            </a:pPr>
            <a:r>
              <a:rPr kumimoji="0" lang="en-CA" altLang="en-US" sz="1400" b="1" i="0" u="none" strike="noStrike" cap="none" normalizeH="0" baseline="0" dirty="0">
                <a:ln>
                  <a:noFill/>
                </a:ln>
                <a:solidFill>
                  <a:srgbClr val="333333"/>
                </a:solidFill>
                <a:effectLst/>
                <a:latin typeface="Verdana"/>
                <a:ea typeface="Verdana"/>
                <a:cs typeface="Times New Roman"/>
              </a:rPr>
              <a:t>Direct  </a:t>
            </a:r>
            <a:r>
              <a:rPr kumimoji="0" lang="en-CA" altLang="en-US" sz="1400" i="0" u="none" strike="noStrike" cap="none" normalizeH="0" baseline="0" dirty="0">
                <a:ln>
                  <a:noFill/>
                </a:ln>
                <a:solidFill>
                  <a:srgbClr val="333333"/>
                </a:solidFill>
                <a:effectLst/>
                <a:latin typeface="Verdana"/>
                <a:ea typeface="Verdana"/>
                <a:cs typeface="Times New Roman"/>
              </a:rPr>
              <a:t>+1 </a:t>
            </a:r>
            <a:r>
              <a:rPr kumimoji="0" lang="en-CA" altLang="en-US" sz="1400" b="1" i="0" u="none" strike="noStrike" cap="none" normalizeH="0" baseline="0" dirty="0">
                <a:ln>
                  <a:noFill/>
                </a:ln>
                <a:solidFill>
                  <a:srgbClr val="92D050"/>
                </a:solidFill>
                <a:effectLst/>
                <a:latin typeface="Verdana"/>
                <a:ea typeface="Verdana"/>
                <a:cs typeface="Times New Roman"/>
              </a:rPr>
              <a:t>416 729 2400</a:t>
            </a:r>
            <a:r>
              <a:rPr lang="en-CA" altLang="en-US" sz="1400" b="1" dirty="0">
                <a:solidFill>
                  <a:srgbClr val="333333"/>
                </a:solidFill>
                <a:latin typeface="Verdana"/>
                <a:ea typeface="Verdana"/>
                <a:cs typeface="Times New Roman"/>
              </a:rPr>
              <a:t> </a:t>
            </a:r>
            <a:r>
              <a:rPr kumimoji="0" lang="en-CA" altLang="en-US" sz="1400" b="1" i="0" u="none" strike="noStrike" cap="none" normalizeH="0" baseline="0" dirty="0">
                <a:ln>
                  <a:noFill/>
                </a:ln>
                <a:solidFill>
                  <a:srgbClr val="333333"/>
                </a:solidFill>
                <a:effectLst/>
                <a:latin typeface="Verdana"/>
                <a:ea typeface="Verdana"/>
                <a:cs typeface="Times New Roman"/>
              </a:rPr>
              <a:t> |</a:t>
            </a:r>
            <a:r>
              <a:rPr lang="en-CA" altLang="en-US" sz="1400" b="1" dirty="0">
                <a:solidFill>
                  <a:srgbClr val="8EC056"/>
                </a:solidFill>
                <a:latin typeface="Verdana"/>
                <a:ea typeface="Verdana"/>
                <a:cs typeface="Times New Roman"/>
              </a:rPr>
              <a:t> </a:t>
            </a:r>
            <a:r>
              <a:rPr kumimoji="0" lang="en-CA" altLang="en-US" sz="1400" b="1" i="0" u="none" strike="noStrike" cap="none" normalizeH="0" baseline="0" dirty="0">
                <a:ln>
                  <a:noFill/>
                </a:ln>
                <a:solidFill>
                  <a:srgbClr val="82C341"/>
                </a:solidFill>
                <a:effectLst/>
                <a:latin typeface="Verdana"/>
                <a:ea typeface="Verdana"/>
                <a:cs typeface="Times New Roman"/>
              </a:rPr>
              <a:t>danleal@csr-eco-solutions.com</a:t>
            </a:r>
            <a:endParaRPr kumimoji="0" lang="en-GB" altLang="en-US" sz="1400" b="0" i="0" u="none" strike="noStrike" cap="none" normalizeH="0" baseline="0" dirty="0">
              <a:ln>
                <a:noFill/>
              </a:ln>
              <a:solidFill>
                <a:srgbClr val="82C341"/>
              </a:solidFill>
              <a:effectLst/>
              <a:latin typeface="Verdana"/>
              <a:ea typeface="Verdana"/>
              <a:cs typeface="Times New Roman"/>
            </a:endParaRPr>
          </a:p>
          <a:p>
            <a:pPr eaLnBrk="0" fontAlgn="base" hangingPunct="0">
              <a:spcBef>
                <a:spcPct val="0"/>
              </a:spcBef>
              <a:spcAft>
                <a:spcPct val="0"/>
              </a:spcAft>
            </a:pPr>
            <a:r>
              <a:rPr kumimoji="0" lang="en-CA" altLang="en-US" sz="1400" b="1" i="0" u="none" strike="noStrike" cap="none" normalizeH="0" baseline="0" dirty="0">
                <a:ln>
                  <a:noFill/>
                </a:ln>
                <a:solidFill>
                  <a:srgbClr val="333333"/>
                </a:solidFill>
                <a:effectLst/>
                <a:latin typeface="Verdana"/>
                <a:ea typeface="Verdana"/>
                <a:cs typeface="Times New Roman"/>
              </a:rPr>
              <a:t>Toronto</a:t>
            </a:r>
            <a:r>
              <a:rPr lang="en-CA" altLang="en-US" sz="1400" dirty="0">
                <a:solidFill>
                  <a:srgbClr val="333333"/>
                </a:solidFill>
                <a:latin typeface="Verdana"/>
                <a:ea typeface="Verdana"/>
                <a:cs typeface="Times New Roman"/>
              </a:rPr>
              <a:t> </a:t>
            </a:r>
            <a:r>
              <a:rPr kumimoji="0" lang="en-CA" altLang="en-US" sz="1400" b="0" i="0" u="none" strike="noStrike" cap="none" normalizeH="0" baseline="0" dirty="0">
                <a:ln>
                  <a:noFill/>
                </a:ln>
                <a:effectLst/>
                <a:latin typeface="Verdana"/>
                <a:ea typeface="Verdana"/>
                <a:cs typeface="Times New Roman"/>
              </a:rPr>
              <a:t> +1 888 909 0810</a:t>
            </a:r>
            <a:endParaRPr kumimoji="0" lang="en-GB" altLang="en-US" sz="1400" b="0" i="0" u="none" strike="noStrike" cap="none" normalizeH="0" baseline="0" dirty="0">
              <a:ln>
                <a:noFill/>
              </a:ln>
              <a:effectLst/>
              <a:latin typeface="Verdana"/>
              <a:ea typeface="Verdana"/>
              <a:cs typeface="Times New Roman"/>
            </a:endParaRPr>
          </a:p>
          <a:p>
            <a:pPr eaLnBrk="0" fontAlgn="base" hangingPunct="0">
              <a:spcBef>
                <a:spcPct val="0"/>
              </a:spcBef>
              <a:spcAft>
                <a:spcPct val="0"/>
              </a:spcAft>
            </a:pPr>
            <a:r>
              <a:rPr kumimoji="0" lang="en-CA" altLang="en-US" sz="1400" b="1" i="0" u="none" strike="noStrike" cap="none" normalizeH="0" baseline="0" dirty="0">
                <a:ln>
                  <a:noFill/>
                </a:ln>
                <a:effectLst/>
                <a:latin typeface="Verdana"/>
                <a:ea typeface="Verdana"/>
                <a:cs typeface="Times New Roman"/>
              </a:rPr>
              <a:t>UK</a:t>
            </a:r>
            <a:r>
              <a:rPr lang="en-CA" altLang="en-US" sz="1400" b="1" dirty="0">
                <a:latin typeface="Verdana"/>
                <a:ea typeface="Verdana"/>
                <a:cs typeface="Times New Roman"/>
              </a:rPr>
              <a:t> </a:t>
            </a:r>
            <a:r>
              <a:rPr kumimoji="0" lang="en-CA" altLang="en-US" sz="1400" b="0" i="0" u="none" strike="noStrike" cap="none" normalizeH="0" baseline="0" dirty="0">
                <a:ln>
                  <a:noFill/>
                </a:ln>
                <a:effectLst/>
                <a:latin typeface="Verdana"/>
                <a:ea typeface="Verdana"/>
                <a:cs typeface="Times New Roman"/>
              </a:rPr>
              <a:t> +44 (0)845 528 0535</a:t>
            </a:r>
            <a:endParaRPr lang="en-CA" altLang="en-US" sz="1400" b="0" i="0" u="none" strike="noStrike" cap="none" normalizeH="0" baseline="0" dirty="0">
              <a:ln>
                <a:noFill/>
              </a:ln>
              <a:effectLst/>
              <a:latin typeface="Verdana"/>
              <a:ea typeface="Verdana"/>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solidFill>
                <a:schemeClr val="tx1"/>
              </a:solidFill>
              <a:effectLst/>
              <a:latin typeface="Verdana" panose="020B0604030504040204" pitchFamily="34" charset="0"/>
              <a:ea typeface="Verdan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b="0" i="0" u="none" strike="noStrike" cap="none" normalizeH="0" baseline="0" dirty="0">
                <a:ln>
                  <a:noFill/>
                </a:ln>
                <a:solidFill>
                  <a:srgbClr val="82C341"/>
                </a:solidFill>
                <a:effectLst/>
                <a:latin typeface="Verdana"/>
                <a:ea typeface="Verdana"/>
                <a:cs typeface="Times New Roman"/>
              </a:rPr>
              <a:t>meaningful decommission solutions that make sense for society, the environment and shareholder value.</a:t>
            </a:r>
            <a:endParaRPr lang="en-CA" altLang="en-US" b="0" i="0" u="none" strike="noStrike" cap="none" normalizeH="0" baseline="0">
              <a:ln>
                <a:noFill/>
              </a:ln>
              <a:effectLst/>
              <a:latin typeface="Verdana"/>
              <a:ea typeface="Verdana"/>
              <a:cs typeface="Times New Roman"/>
            </a:endParaRPr>
          </a:p>
        </p:txBody>
      </p:sp>
      <p:sp>
        <p:nvSpPr>
          <p:cNvPr id="9" name="Rectangle 8">
            <a:extLst>
              <a:ext uri="{FF2B5EF4-FFF2-40B4-BE49-F238E27FC236}">
                <a16:creationId xmlns:a16="http://schemas.microsoft.com/office/drawing/2014/main" id="{93AED73D-8C97-43E1-9881-199A95A2DDAF}"/>
              </a:ext>
            </a:extLst>
          </p:cNvPr>
          <p:cNvSpPr/>
          <p:nvPr/>
        </p:nvSpPr>
        <p:spPr>
          <a:xfrm>
            <a:off x="188275" y="-196476"/>
            <a:ext cx="10720021" cy="1034129"/>
          </a:xfrm>
          <a:prstGeom prst="rect">
            <a:avLst/>
          </a:prstGeom>
        </p:spPr>
        <p:txBody>
          <a:bodyPr wrap="square" anchor="t">
            <a:spAutoFit/>
          </a:bodyPr>
          <a:lstStyle/>
          <a:p>
            <a:pPr>
              <a:lnSpc>
                <a:spcPct val="90000"/>
              </a:lnSpc>
            </a:pPr>
            <a:endParaRPr lang="en-US" sz="28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sz="4000" dirty="0">
                <a:solidFill>
                  <a:schemeClr val="bg1"/>
                </a:solidFill>
                <a:latin typeface="Helvetica"/>
                <a:ea typeface="Verdana"/>
                <a:cs typeface="Helvetica"/>
              </a:rPr>
              <a:t>Senior Management Team:</a:t>
            </a:r>
          </a:p>
        </p:txBody>
      </p:sp>
    </p:spTree>
    <p:extLst>
      <p:ext uri="{BB962C8B-B14F-4D97-AF65-F5344CB8AC3E}">
        <p14:creationId xmlns:p14="http://schemas.microsoft.com/office/powerpoint/2010/main" val="1067947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9828" y="1184120"/>
            <a:ext cx="11750370" cy="2893100"/>
          </a:xfrm>
          <a:prstGeom prst="rect">
            <a:avLst/>
          </a:prstGeom>
          <a:noFill/>
        </p:spPr>
        <p:txBody>
          <a:bodyPr wrap="square" rtlCol="0">
            <a:spAutoFit/>
          </a:bodyPr>
          <a:lstStyle/>
          <a:p>
            <a:endParaRPr lang="en-CA" sz="1400"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CA" sz="1400" b="1" dirty="0">
                <a:latin typeface="Verdana" panose="020B0604030504040204" pitchFamily="34" charset="0"/>
                <a:ea typeface="Verdana" panose="020B0604030504040204" pitchFamily="34" charset="0"/>
                <a:cs typeface="Verdana" panose="020B0604030504040204" pitchFamily="34" charset="0"/>
              </a:rPr>
              <a:t>A Tailored Solution for </a:t>
            </a:r>
            <a:r>
              <a:rPr lang="en-US" sz="1400" b="1" dirty="0">
                <a:latin typeface="Verdana" panose="020B0604030504040204" pitchFamily="34" charset="0"/>
                <a:ea typeface="Verdana" panose="020B0604030504040204" pitchFamily="34" charset="0"/>
                <a:cs typeface="Verdana" panose="020B0604030504040204" pitchFamily="34" charset="0"/>
              </a:rPr>
              <a:t>Royal Bank of </a:t>
            </a:r>
            <a:r>
              <a:rPr lang="en-US" sz="1400" b="1">
                <a:latin typeface="Verdana" panose="020B0604030504040204" pitchFamily="34" charset="0"/>
                <a:ea typeface="Verdana" panose="020B0604030504040204" pitchFamily="34" charset="0"/>
                <a:cs typeface="Verdana" panose="020B0604030504040204" pitchFamily="34" charset="0"/>
              </a:rPr>
              <a:t>Canada with </a:t>
            </a:r>
            <a:r>
              <a:rPr lang="en-US" sz="1400" b="1" dirty="0">
                <a:latin typeface="Verdana" panose="020B0604030504040204" pitchFamily="34" charset="0"/>
                <a:ea typeface="Verdana" panose="020B0604030504040204" pitchFamily="34" charset="0"/>
                <a:cs typeface="Verdana" panose="020B0604030504040204" pitchFamily="34" charset="0"/>
              </a:rPr>
              <a:t>Turner Townsend</a:t>
            </a:r>
            <a:r>
              <a:rPr lang="en-CA" sz="1400" b="1" dirty="0">
                <a:latin typeface="Verdana" panose="020B0604030504040204" pitchFamily="34" charset="0"/>
                <a:ea typeface="Verdana" panose="020B0604030504040204" pitchFamily="34" charset="0"/>
                <a:cs typeface="Verdana" panose="020B0604030504040204" pitchFamily="34" charset="0"/>
              </a:rPr>
              <a:t>.</a:t>
            </a:r>
          </a:p>
          <a:p>
            <a:endParaRPr lang="en-CA" sz="1400" b="1" dirty="0">
              <a:latin typeface="Verdana" panose="020B0604030504040204" pitchFamily="34" charset="0"/>
              <a:ea typeface="Verdana" panose="020B0604030504040204" pitchFamily="34" charset="0"/>
              <a:cs typeface="Verdana" panose="020B0604030504040204" pitchFamily="34" charset="0"/>
            </a:endParaRPr>
          </a:p>
          <a:p>
            <a:r>
              <a:rPr lang="en-CA" sz="1400" b="1" dirty="0">
                <a:latin typeface="Verdana" panose="020B0604030504040204" pitchFamily="34" charset="0"/>
                <a:ea typeface="Verdana" panose="020B0604030504040204" pitchFamily="34" charset="0"/>
                <a:cs typeface="Verdana" panose="020B0604030504040204" pitchFamily="34" charset="0"/>
              </a:rPr>
              <a:t>Previous projects performed allows us to know that </a:t>
            </a:r>
            <a:r>
              <a:rPr lang="en-US" sz="1400" b="1" dirty="0">
                <a:latin typeface="Verdana" panose="020B0604030504040204" pitchFamily="34" charset="0"/>
                <a:ea typeface="Verdana" panose="020B0604030504040204" pitchFamily="34" charset="0"/>
                <a:cs typeface="Verdana" panose="020B0604030504040204" pitchFamily="34" charset="0"/>
              </a:rPr>
              <a:t>Royal Bank of </a:t>
            </a:r>
            <a:r>
              <a:rPr lang="en-US" sz="1400" b="1">
                <a:latin typeface="Verdana" panose="020B0604030504040204" pitchFamily="34" charset="0"/>
                <a:ea typeface="Verdana" panose="020B0604030504040204" pitchFamily="34" charset="0"/>
                <a:cs typeface="Verdana" panose="020B0604030504040204" pitchFamily="34" charset="0"/>
              </a:rPr>
              <a:t>Canada with </a:t>
            </a:r>
            <a:r>
              <a:rPr lang="en-US" sz="1400" b="1" dirty="0">
                <a:latin typeface="Verdana" panose="020B0604030504040204" pitchFamily="34" charset="0"/>
                <a:ea typeface="Verdana" panose="020B0604030504040204" pitchFamily="34" charset="0"/>
                <a:cs typeface="Verdana" panose="020B0604030504040204" pitchFamily="34" charset="0"/>
              </a:rPr>
              <a:t>Turner Townsend </a:t>
            </a:r>
            <a:r>
              <a:rPr lang="en-CA" sz="1400" b="1" dirty="0">
                <a:latin typeface="Verdana" panose="020B0604030504040204" pitchFamily="34" charset="0"/>
                <a:ea typeface="Verdana" panose="020B0604030504040204" pitchFamily="34" charset="0"/>
                <a:cs typeface="Verdana" panose="020B0604030504040204" pitchFamily="34" charset="0"/>
              </a:rPr>
              <a:t>prioritizes and invests in Corporate Social Responsibility as a core element of your organizations vision and values. We also understand how important it is to work with partners you can trust. csr eco solutions programs delivers a turnkey strategic decommissioning plan that leverages the best combination of charitable reuse, and recycling methods. This results in a solution that is aligned with your stated corporate social responsibility goals, while simultaneously supporting your triple bottom line.</a:t>
            </a:r>
          </a:p>
          <a:p>
            <a:endParaRPr lang="en-CA" sz="1400" b="1" dirty="0">
              <a:latin typeface="Verdana" panose="020B0604030504040204" pitchFamily="34" charset="0"/>
              <a:ea typeface="Verdana" panose="020B0604030504040204" pitchFamily="34" charset="0"/>
              <a:cs typeface="Verdana" panose="020B0604030504040204" pitchFamily="34" charset="0"/>
            </a:endParaRPr>
          </a:p>
          <a:p>
            <a:r>
              <a:rPr lang="en-CA" sz="1400" b="1" dirty="0">
                <a:latin typeface="Verdana" panose="020B0604030504040204" pitchFamily="34" charset="0"/>
                <a:ea typeface="Verdana" panose="020B0604030504040204" pitchFamily="34" charset="0"/>
                <a:cs typeface="Verdana" panose="020B0604030504040204" pitchFamily="34" charset="0"/>
              </a:rPr>
              <a:t>Our transparent and streamlined approach to managing your surplus furniture assets was developed with economic, social and environmental insights aimed at unlocking value, minimizing cost, helping our communities, while protecting the environment.</a:t>
            </a:r>
          </a:p>
        </p:txBody>
      </p:sp>
      <p:pic>
        <p:nvPicPr>
          <p:cNvPr id="6" name="Picture 5">
            <a:extLst>
              <a:ext uri="{FF2B5EF4-FFF2-40B4-BE49-F238E27FC236}">
                <a16:creationId xmlns:a16="http://schemas.microsoft.com/office/drawing/2014/main" id="{9413BF44-7B49-438F-80EF-1605A1785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8" y="4212053"/>
            <a:ext cx="5733778" cy="1954297"/>
          </a:xfrm>
          <a:prstGeom prst="rect">
            <a:avLst/>
          </a:prstGeom>
        </p:spPr>
      </p:pic>
      <p:sp>
        <p:nvSpPr>
          <p:cNvPr id="8" name="Título 5">
            <a:extLst>
              <a:ext uri="{FF2B5EF4-FFF2-40B4-BE49-F238E27FC236}">
                <a16:creationId xmlns:a16="http://schemas.microsoft.com/office/drawing/2014/main" id="{B35848A1-AD7C-443D-8DE0-B4D9C212C895}"/>
              </a:ext>
            </a:extLst>
          </p:cNvPr>
          <p:cNvSpPr txBox="1">
            <a:spLocks/>
          </p:cNvSpPr>
          <p:nvPr/>
        </p:nvSpPr>
        <p:spPr>
          <a:xfrm>
            <a:off x="270881" y="-5033"/>
            <a:ext cx="8757111"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Life-Cycle Management: Royal Bank of Canada C/o Turner Townsend</a:t>
            </a:r>
            <a:endParaRPr lang="en-US" sz="4000" dirty="0">
              <a:solidFill>
                <a:schemeClr val="bg1"/>
              </a:solidFill>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875520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2" descr="Image result for royal bank of canada">
            <a:extLst>
              <a:ext uri="{FF2B5EF4-FFF2-40B4-BE49-F238E27FC236}">
                <a16:creationId xmlns:a16="http://schemas.microsoft.com/office/drawing/2014/main" id="{92F823F5-B517-714F-BBCA-72BC1CBC9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713" y="12268200"/>
            <a:ext cx="2263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Table 21">
            <a:extLst>
              <a:ext uri="{FF2B5EF4-FFF2-40B4-BE49-F238E27FC236}">
                <a16:creationId xmlns:a16="http://schemas.microsoft.com/office/drawing/2014/main" id="{5F8D48DE-6D76-498D-BFC9-3EF4E2B5A484}"/>
              </a:ext>
            </a:extLst>
          </p:cNvPr>
          <p:cNvGraphicFramePr>
            <a:graphicFrameLocks noGrp="1"/>
          </p:cNvGraphicFramePr>
          <p:nvPr>
            <p:extLst>
              <p:ext uri="{D42A27DB-BD31-4B8C-83A1-F6EECF244321}">
                <p14:modId xmlns:p14="http://schemas.microsoft.com/office/powerpoint/2010/main" val="2979579927"/>
              </p:ext>
            </p:extLst>
          </p:nvPr>
        </p:nvGraphicFramePr>
        <p:xfrm>
          <a:off x="209831" y="1891873"/>
          <a:ext cx="11699311" cy="495092"/>
        </p:xfrm>
        <a:graphic>
          <a:graphicData uri="http://schemas.openxmlformats.org/drawingml/2006/table">
            <a:tbl>
              <a:tblPr/>
              <a:tblGrid>
                <a:gridCol w="659425">
                  <a:extLst>
                    <a:ext uri="{9D8B030D-6E8A-4147-A177-3AD203B41FA5}">
                      <a16:colId xmlns:a16="http://schemas.microsoft.com/office/drawing/2014/main" val="4290191951"/>
                    </a:ext>
                  </a:extLst>
                </a:gridCol>
                <a:gridCol w="700133">
                  <a:extLst>
                    <a:ext uri="{9D8B030D-6E8A-4147-A177-3AD203B41FA5}">
                      <a16:colId xmlns:a16="http://schemas.microsoft.com/office/drawing/2014/main" val="951752846"/>
                    </a:ext>
                  </a:extLst>
                </a:gridCol>
                <a:gridCol w="1318447">
                  <a:extLst>
                    <a:ext uri="{9D8B030D-6E8A-4147-A177-3AD203B41FA5}">
                      <a16:colId xmlns:a16="http://schemas.microsoft.com/office/drawing/2014/main" val="3259886125"/>
                    </a:ext>
                  </a:extLst>
                </a:gridCol>
                <a:gridCol w="1545996">
                  <a:extLst>
                    <a:ext uri="{9D8B030D-6E8A-4147-A177-3AD203B41FA5}">
                      <a16:colId xmlns:a16="http://schemas.microsoft.com/office/drawing/2014/main" val="3703596287"/>
                    </a:ext>
                  </a:extLst>
                </a:gridCol>
                <a:gridCol w="1282045">
                  <a:extLst>
                    <a:ext uri="{9D8B030D-6E8A-4147-A177-3AD203B41FA5}">
                      <a16:colId xmlns:a16="http://schemas.microsoft.com/office/drawing/2014/main" val="2566361582"/>
                    </a:ext>
                  </a:extLst>
                </a:gridCol>
                <a:gridCol w="2224726">
                  <a:extLst>
                    <a:ext uri="{9D8B030D-6E8A-4147-A177-3AD203B41FA5}">
                      <a16:colId xmlns:a16="http://schemas.microsoft.com/office/drawing/2014/main" val="1077693534"/>
                    </a:ext>
                  </a:extLst>
                </a:gridCol>
                <a:gridCol w="1414020">
                  <a:extLst>
                    <a:ext uri="{9D8B030D-6E8A-4147-A177-3AD203B41FA5}">
                      <a16:colId xmlns:a16="http://schemas.microsoft.com/office/drawing/2014/main" val="1223506795"/>
                    </a:ext>
                  </a:extLst>
                </a:gridCol>
                <a:gridCol w="2554519">
                  <a:extLst>
                    <a:ext uri="{9D8B030D-6E8A-4147-A177-3AD203B41FA5}">
                      <a16:colId xmlns:a16="http://schemas.microsoft.com/office/drawing/2014/main" val="1264849856"/>
                    </a:ext>
                  </a:extLst>
                </a:gridCol>
              </a:tblGrid>
              <a:tr h="453757">
                <a:tc>
                  <a:txBody>
                    <a:bodyPr/>
                    <a:lstStyle/>
                    <a:p>
                      <a:pPr algn="ctr" fontAlgn="b"/>
                      <a:r>
                        <a:rPr lang="en-GB" sz="1600" b="1" i="0" u="none" strike="noStrike" dirty="0">
                          <a:solidFill>
                            <a:schemeClr val="bg1"/>
                          </a:solidFill>
                          <a:effectLst/>
                          <a:latin typeface="Verdana" panose="020B0604030504040204" pitchFamily="34" charset="0"/>
                        </a:rPr>
                        <a:t>#</a:t>
                      </a:r>
                    </a:p>
                  </a:txBody>
                  <a:tcPr marL="7412" marR="7412" marT="7412" marB="0" anchor="b">
                    <a:lnL>
                      <a:noFill/>
                    </a:lnL>
                    <a:lnR>
                      <a:noFill/>
                    </a:lnR>
                    <a:lnT>
                      <a:noFill/>
                    </a:lnT>
                    <a:lnB>
                      <a:noFill/>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600" b="1" i="0" u="none" strike="noStrike" dirty="0">
                          <a:solidFill>
                            <a:schemeClr val="bg1"/>
                          </a:solidFill>
                          <a:effectLst/>
                          <a:latin typeface="Verdana" panose="020B0604030504040204" pitchFamily="34" charset="0"/>
                        </a:rPr>
                        <a:t>ID</a:t>
                      </a:r>
                    </a:p>
                  </a:txBody>
                  <a:tcPr marL="7412" marR="7412" marT="7412" marB="0" anchor="b">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600" b="1" i="0" u="none" strike="noStrike" dirty="0">
                          <a:solidFill>
                            <a:schemeClr val="bg1"/>
                          </a:solidFill>
                          <a:effectLst/>
                          <a:latin typeface="Verdana" panose="020B0604030504040204" pitchFamily="34" charset="0"/>
                        </a:rPr>
                        <a:t>Project Date</a:t>
                      </a:r>
                    </a:p>
                  </a:txBody>
                  <a:tcPr marL="7412" marR="7412" marT="74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600" b="1" i="0" u="none" strike="noStrike" dirty="0">
                          <a:solidFill>
                            <a:schemeClr val="bg1"/>
                          </a:solidFill>
                          <a:effectLst/>
                          <a:latin typeface="Verdana" panose="020B0604030504040204" pitchFamily="34" charset="0"/>
                        </a:rPr>
                        <a:t>Contact</a:t>
                      </a:r>
                    </a:p>
                  </a:txBody>
                  <a:tcPr marL="7412" marR="7412" marT="74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600" b="1" i="0" u="none" strike="noStrike" dirty="0">
                          <a:solidFill>
                            <a:schemeClr val="bg1"/>
                          </a:solidFill>
                          <a:effectLst/>
                          <a:latin typeface="Verdana" panose="020B0604030504040204" pitchFamily="34" charset="0"/>
                        </a:rPr>
                        <a:t>Client </a:t>
                      </a:r>
                    </a:p>
                  </a:txBody>
                  <a:tcPr marL="7412" marR="7412" marT="74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600" b="1" i="0" u="none" strike="noStrike" dirty="0">
                          <a:solidFill>
                            <a:schemeClr val="bg1"/>
                          </a:solidFill>
                          <a:effectLst/>
                          <a:latin typeface="Verdana" panose="020B0604030504040204" pitchFamily="34" charset="0"/>
                        </a:rPr>
                        <a:t>Email</a:t>
                      </a:r>
                    </a:p>
                  </a:txBody>
                  <a:tcPr marL="7412" marR="7412" marT="74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600" b="1" i="0" u="none" strike="noStrike" dirty="0">
                          <a:solidFill>
                            <a:schemeClr val="bg1"/>
                          </a:solidFill>
                          <a:effectLst/>
                          <a:latin typeface="Verdana" panose="020B0604030504040204" pitchFamily="34" charset="0"/>
                        </a:rPr>
                        <a:t>Phone</a:t>
                      </a:r>
                    </a:p>
                  </a:txBody>
                  <a:tcPr marL="7412" marR="7412" marT="74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b"/>
                      <a:r>
                        <a:rPr lang="en-GB" sz="1600" b="1" i="0" u="none" strike="noStrike" dirty="0">
                          <a:solidFill>
                            <a:schemeClr val="bg1"/>
                          </a:solidFill>
                          <a:effectLst/>
                          <a:latin typeface="Verdana" panose="020B0604030504040204" pitchFamily="34" charset="0"/>
                        </a:rPr>
                        <a:t>Project Address</a:t>
                      </a:r>
                    </a:p>
                  </a:txBody>
                  <a:tcPr marL="7412" marR="7412" marT="7412"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408810540"/>
                  </a:ext>
                </a:extLst>
              </a:tr>
            </a:tbl>
          </a:graphicData>
        </a:graphic>
      </p:graphicFrame>
      <p:graphicFrame>
        <p:nvGraphicFramePr>
          <p:cNvPr id="23" name="Table 22">
            <a:extLst>
              <a:ext uri="{FF2B5EF4-FFF2-40B4-BE49-F238E27FC236}">
                <a16:creationId xmlns:a16="http://schemas.microsoft.com/office/drawing/2014/main" id="{3ACA033F-DB7F-4018-BF49-B11B36423A42}"/>
              </a:ext>
            </a:extLst>
          </p:cNvPr>
          <p:cNvGraphicFramePr>
            <a:graphicFrameLocks noGrp="1"/>
          </p:cNvGraphicFramePr>
          <p:nvPr>
            <p:extLst>
              <p:ext uri="{D42A27DB-BD31-4B8C-83A1-F6EECF244321}">
                <p14:modId xmlns:p14="http://schemas.microsoft.com/office/powerpoint/2010/main" val="2975496722"/>
              </p:ext>
            </p:extLst>
          </p:nvPr>
        </p:nvGraphicFramePr>
        <p:xfrm>
          <a:off x="209830" y="2416026"/>
          <a:ext cx="11699312" cy="739140"/>
        </p:xfrm>
        <a:graphic>
          <a:graphicData uri="http://schemas.openxmlformats.org/drawingml/2006/table">
            <a:tbl>
              <a:tblPr/>
              <a:tblGrid>
                <a:gridCol w="651242">
                  <a:extLst>
                    <a:ext uri="{9D8B030D-6E8A-4147-A177-3AD203B41FA5}">
                      <a16:colId xmlns:a16="http://schemas.microsoft.com/office/drawing/2014/main" val="3845386773"/>
                    </a:ext>
                  </a:extLst>
                </a:gridCol>
                <a:gridCol w="716437">
                  <a:extLst>
                    <a:ext uri="{9D8B030D-6E8A-4147-A177-3AD203B41FA5}">
                      <a16:colId xmlns:a16="http://schemas.microsoft.com/office/drawing/2014/main" val="159471563"/>
                    </a:ext>
                  </a:extLst>
                </a:gridCol>
                <a:gridCol w="1300899">
                  <a:extLst>
                    <a:ext uri="{9D8B030D-6E8A-4147-A177-3AD203B41FA5}">
                      <a16:colId xmlns:a16="http://schemas.microsoft.com/office/drawing/2014/main" val="4029460118"/>
                    </a:ext>
                  </a:extLst>
                </a:gridCol>
                <a:gridCol w="1555423">
                  <a:extLst>
                    <a:ext uri="{9D8B030D-6E8A-4147-A177-3AD203B41FA5}">
                      <a16:colId xmlns:a16="http://schemas.microsoft.com/office/drawing/2014/main" val="1179703498"/>
                    </a:ext>
                  </a:extLst>
                </a:gridCol>
                <a:gridCol w="1282045">
                  <a:extLst>
                    <a:ext uri="{9D8B030D-6E8A-4147-A177-3AD203B41FA5}">
                      <a16:colId xmlns:a16="http://schemas.microsoft.com/office/drawing/2014/main" val="4276394528"/>
                    </a:ext>
                  </a:extLst>
                </a:gridCol>
                <a:gridCol w="2224726">
                  <a:extLst>
                    <a:ext uri="{9D8B030D-6E8A-4147-A177-3AD203B41FA5}">
                      <a16:colId xmlns:a16="http://schemas.microsoft.com/office/drawing/2014/main" val="1915425569"/>
                    </a:ext>
                  </a:extLst>
                </a:gridCol>
                <a:gridCol w="1430617">
                  <a:extLst>
                    <a:ext uri="{9D8B030D-6E8A-4147-A177-3AD203B41FA5}">
                      <a16:colId xmlns:a16="http://schemas.microsoft.com/office/drawing/2014/main" val="1113442712"/>
                    </a:ext>
                  </a:extLst>
                </a:gridCol>
                <a:gridCol w="2537923">
                  <a:extLst>
                    <a:ext uri="{9D8B030D-6E8A-4147-A177-3AD203B41FA5}">
                      <a16:colId xmlns:a16="http://schemas.microsoft.com/office/drawing/2014/main" val="4064376021"/>
                    </a:ext>
                  </a:extLst>
                </a:gridCol>
              </a:tblGrid>
              <a:tr h="372333">
                <a:tc>
                  <a:txBody>
                    <a:bodyPr/>
                    <a:lstStyle/>
                    <a:p>
                      <a:pPr algn="ctr" fontAlgn="b"/>
                      <a:endParaRPr lang="en-US" sz="1200" b="0" i="0" u="none" strike="noStrike" dirty="0">
                        <a:solidFill>
                          <a:schemeClr val="bg1"/>
                        </a:solidFill>
                        <a:effectLst/>
                        <a:latin typeface="Verdana" panose="020B0604030504040204" pitchFamily="34" charset="0"/>
                      </a:endParaRPr>
                    </a:p>
                  </a:txBody>
                  <a:tcPr marL="7620" marR="7620" marT="7620"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b="1" i="0" u="none" strike="noStrike" dirty="0">
                          <a:solidFill>
                            <a:srgbClr val="000000"/>
                          </a:solidFill>
                          <a:effectLst/>
                          <a:latin typeface="Verdana"/>
                        </a:rPr>
                        <a:t>3602 - Phased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b="1" i="0" u="none" strike="noStrike" dirty="0">
                          <a:solidFill>
                            <a:srgbClr val="000000"/>
                          </a:solidFill>
                          <a:effectLst/>
                          <a:latin typeface="Verdana"/>
                        </a:rPr>
                        <a:t>1/2/2019</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b="1" i="0" u="none" strike="noStrike" dirty="0">
                          <a:solidFill>
                            <a:srgbClr val="000000"/>
                          </a:solidFill>
                          <a:effectLst/>
                          <a:latin typeface="Verdana"/>
                        </a:rPr>
                        <a:t>Dima El Baba</a:t>
                      </a:r>
                      <a:br>
                        <a:rPr lang="en-US" sz="1200" b="1" i="0" u="none" strike="noStrike" dirty="0">
                          <a:solidFill>
                            <a:srgbClr val="000000"/>
                          </a:solidFill>
                          <a:effectLst/>
                          <a:latin typeface="Verdana"/>
                        </a:rPr>
                      </a:br>
                      <a:r>
                        <a:rPr lang="en-US" sz="1200" b="1" i="0" u="none" strike="noStrike" dirty="0">
                          <a:solidFill>
                            <a:srgbClr val="000000"/>
                          </a:solidFill>
                          <a:effectLst/>
                          <a:latin typeface="Verdana"/>
                        </a:rPr>
                        <a:t>Project Manager, Canada</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b="1" i="0" u="none" strike="noStrike" dirty="0">
                          <a:solidFill>
                            <a:srgbClr val="000000"/>
                          </a:solidFill>
                          <a:effectLst/>
                          <a:latin typeface="Verdana"/>
                        </a:rPr>
                        <a:t>Royal Bank of Canada C/o Turner Townsend.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b="1" i="0" u="none" strike="noStrike" dirty="0">
                          <a:solidFill>
                            <a:srgbClr val="000000"/>
                          </a:solidFill>
                          <a:effectLst/>
                          <a:latin typeface="Verdana"/>
                        </a:rPr>
                        <a:t>Dima.ElBaba@turntown.com</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b="1" i="0" u="none" strike="noStrike" dirty="0">
                          <a:solidFill>
                            <a:srgbClr val="000000"/>
                          </a:solidFill>
                          <a:effectLst/>
                          <a:latin typeface="Verdana"/>
                        </a:rPr>
                        <a:t>c: +1 647 881 5760 </a:t>
                      </a:r>
                      <a:endParaRPr lang="en-US" sz="1200" b="1" i="0" u="none" strike="noStrike">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200" b="1" i="0" u="none" strike="noStrike" dirty="0">
                          <a:solidFill>
                            <a:srgbClr val="000000"/>
                          </a:solidFill>
                          <a:effectLst/>
                          <a:latin typeface="Verdana" panose="020B0604030504040204" pitchFamily="34" charset="0"/>
                        </a:rPr>
                        <a:t>Royal Bank Plaza, 200 Bay St, Toronto, ON M5J 2T6, Canada</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49551559"/>
                  </a:ext>
                </a:extLst>
              </a:tr>
            </a:tbl>
          </a:graphicData>
        </a:graphic>
      </p:graphicFrame>
      <p:sp>
        <p:nvSpPr>
          <p:cNvPr id="11" name="Título 5">
            <a:extLst>
              <a:ext uri="{FF2B5EF4-FFF2-40B4-BE49-F238E27FC236}">
                <a16:creationId xmlns:a16="http://schemas.microsoft.com/office/drawing/2014/main" id="{1C46DE06-118D-4329-88F4-E660918AF1E0}"/>
              </a:ext>
            </a:extLst>
          </p:cNvPr>
          <p:cNvSpPr txBox="1">
            <a:spLocks/>
          </p:cNvSpPr>
          <p:nvPr/>
        </p:nvSpPr>
        <p:spPr>
          <a:xfrm>
            <a:off x="313166" y="0"/>
            <a:ext cx="8757111" cy="865716"/>
          </a:xfrm>
          <a:prstGeom prst="rect">
            <a:avLst/>
          </a:prstGeom>
        </p:spPr>
        <p:txBody>
          <a:bodyPr vert="horz" lIns="0" tIns="60960" rIns="121920" bIns="6096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Life-Cycle Management: Royal Bank of Canada C/o Turner Townsend</a:t>
            </a:r>
          </a:p>
        </p:txBody>
      </p:sp>
      <p:sp>
        <p:nvSpPr>
          <p:cNvPr id="12" name="TextBox 11">
            <a:extLst>
              <a:ext uri="{FF2B5EF4-FFF2-40B4-BE49-F238E27FC236}">
                <a16:creationId xmlns:a16="http://schemas.microsoft.com/office/drawing/2014/main" id="{2D793F53-8BD4-4C8E-B47C-B16687B8C40D}"/>
              </a:ext>
            </a:extLst>
          </p:cNvPr>
          <p:cNvSpPr txBox="1"/>
          <p:nvPr/>
        </p:nvSpPr>
        <p:spPr>
          <a:xfrm>
            <a:off x="398267" y="2834164"/>
            <a:ext cx="370393" cy="307777"/>
          </a:xfrm>
          <a:prstGeom prst="rect">
            <a:avLst/>
          </a:prstGeom>
          <a:noFill/>
        </p:spPr>
        <p:txBody>
          <a:bodyPr wrap="square" rtlCol="0">
            <a:spAutoFit/>
          </a:bodyPr>
          <a:lstStyle/>
          <a:p>
            <a:r>
              <a:rPr lang="en-GB" sz="1400" b="1" dirty="0">
                <a:solidFill>
                  <a:srgbClr val="92D050"/>
                </a:solidFill>
                <a:latin typeface="Verdana" panose="020B0604030504040204" pitchFamily="34" charset="0"/>
                <a:ea typeface="Verdana" panose="020B0604030504040204" pitchFamily="34" charset="0"/>
                <a:cs typeface="Verdana" panose="020B0604030504040204" pitchFamily="34" charset="0"/>
              </a:rPr>
              <a:t>1</a:t>
            </a:r>
          </a:p>
        </p:txBody>
      </p:sp>
      <p:cxnSp>
        <p:nvCxnSpPr>
          <p:cNvPr id="2" name="Straight Connector 1">
            <a:extLst>
              <a:ext uri="{FF2B5EF4-FFF2-40B4-BE49-F238E27FC236}">
                <a16:creationId xmlns:a16="http://schemas.microsoft.com/office/drawing/2014/main" id="{E8DB2998-71F2-4197-8C05-787C6D305479}"/>
              </a:ext>
            </a:extLst>
          </p:cNvPr>
          <p:cNvCxnSpPr>
            <a:cxnSpLocks/>
          </p:cNvCxnSpPr>
          <p:nvPr/>
        </p:nvCxnSpPr>
        <p:spPr>
          <a:xfrm>
            <a:off x="254508" y="3513062"/>
            <a:ext cx="11554557"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446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22" descr="Image result for royal bank of canada">
            <a:extLst>
              <a:ext uri="{FF2B5EF4-FFF2-40B4-BE49-F238E27FC236}">
                <a16:creationId xmlns:a16="http://schemas.microsoft.com/office/drawing/2014/main" id="{92F823F5-B517-714F-BBCA-72BC1CBC9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5713" y="12268200"/>
            <a:ext cx="2263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4" name="Table 73">
            <a:extLst>
              <a:ext uri="{FF2B5EF4-FFF2-40B4-BE49-F238E27FC236}">
                <a16:creationId xmlns:a16="http://schemas.microsoft.com/office/drawing/2014/main" id="{058EE92A-E33F-44F6-BB04-97F25F1B7C05}"/>
              </a:ext>
            </a:extLst>
          </p:cNvPr>
          <p:cNvGraphicFramePr>
            <a:graphicFrameLocks noGrp="1"/>
          </p:cNvGraphicFramePr>
          <p:nvPr>
            <p:extLst>
              <p:ext uri="{D42A27DB-BD31-4B8C-83A1-F6EECF244321}">
                <p14:modId xmlns:p14="http://schemas.microsoft.com/office/powerpoint/2010/main" val="39970004"/>
              </p:ext>
            </p:extLst>
          </p:nvPr>
        </p:nvGraphicFramePr>
        <p:xfrm>
          <a:off x="303927" y="3179937"/>
          <a:ext cx="11623378" cy="3690189"/>
        </p:xfrm>
        <a:graphic>
          <a:graphicData uri="http://schemas.openxmlformats.org/drawingml/2006/table">
            <a:tbl>
              <a:tblPr/>
              <a:tblGrid>
                <a:gridCol w="1640658">
                  <a:extLst>
                    <a:ext uri="{9D8B030D-6E8A-4147-A177-3AD203B41FA5}">
                      <a16:colId xmlns:a16="http://schemas.microsoft.com/office/drawing/2014/main" val="619642554"/>
                    </a:ext>
                  </a:extLst>
                </a:gridCol>
                <a:gridCol w="1789811">
                  <a:extLst>
                    <a:ext uri="{9D8B030D-6E8A-4147-A177-3AD203B41FA5}">
                      <a16:colId xmlns:a16="http://schemas.microsoft.com/office/drawing/2014/main" val="3815186121"/>
                    </a:ext>
                  </a:extLst>
                </a:gridCol>
                <a:gridCol w="1640658">
                  <a:extLst>
                    <a:ext uri="{9D8B030D-6E8A-4147-A177-3AD203B41FA5}">
                      <a16:colId xmlns:a16="http://schemas.microsoft.com/office/drawing/2014/main" val="2848484982"/>
                    </a:ext>
                  </a:extLst>
                </a:gridCol>
                <a:gridCol w="1640658">
                  <a:extLst>
                    <a:ext uri="{9D8B030D-6E8A-4147-A177-3AD203B41FA5}">
                      <a16:colId xmlns:a16="http://schemas.microsoft.com/office/drawing/2014/main" val="1799695576"/>
                    </a:ext>
                  </a:extLst>
                </a:gridCol>
                <a:gridCol w="1640658">
                  <a:extLst>
                    <a:ext uri="{9D8B030D-6E8A-4147-A177-3AD203B41FA5}">
                      <a16:colId xmlns:a16="http://schemas.microsoft.com/office/drawing/2014/main" val="370109401"/>
                    </a:ext>
                  </a:extLst>
                </a:gridCol>
                <a:gridCol w="1640658">
                  <a:extLst>
                    <a:ext uri="{9D8B030D-6E8A-4147-A177-3AD203B41FA5}">
                      <a16:colId xmlns:a16="http://schemas.microsoft.com/office/drawing/2014/main" val="1785024582"/>
                    </a:ext>
                  </a:extLst>
                </a:gridCol>
                <a:gridCol w="1630277">
                  <a:extLst>
                    <a:ext uri="{9D8B030D-6E8A-4147-A177-3AD203B41FA5}">
                      <a16:colId xmlns:a16="http://schemas.microsoft.com/office/drawing/2014/main" val="1012025557"/>
                    </a:ext>
                  </a:extLst>
                </a:gridCol>
              </a:tblGrid>
              <a:tr h="715725">
                <a:tc>
                  <a:txBody>
                    <a:bodyPr/>
                    <a:lstStyle/>
                    <a:p>
                      <a:pPr algn="ctr" fontAlgn="ctr"/>
                      <a:r>
                        <a:rPr lang="en-CA" sz="1800" b="1" i="0" u="none" strike="noStrike" dirty="0">
                          <a:solidFill>
                            <a:srgbClr val="FFFFFF"/>
                          </a:solidFill>
                          <a:effectLst/>
                          <a:latin typeface="Verdana" panose="020B0604030504040204" pitchFamily="34" charset="0"/>
                        </a:rPr>
                        <a:t>Donated</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Internal Reuse</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Resold</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Recycled</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chemeClr val="bg1"/>
                          </a:solidFill>
                          <a:effectLst/>
                          <a:latin typeface="Verdana" panose="020B0604030504040204" pitchFamily="34" charset="0"/>
                        </a:rPr>
                        <a:t>Diverted</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None Recoverable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TOTAL</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936218779"/>
                  </a:ext>
                </a:extLst>
              </a:tr>
              <a:tr h="495744">
                <a:tc>
                  <a:txBody>
                    <a:bodyPr/>
                    <a:lstStyle/>
                    <a:p>
                      <a:pPr algn="ctr" fontAlgn="b"/>
                      <a:r>
                        <a:rPr lang="en-US" sz="1600" b="1" i="0" u="none" strike="noStrike" dirty="0">
                          <a:solidFill>
                            <a:srgbClr val="000000"/>
                          </a:solidFill>
                          <a:effectLst/>
                          <a:latin typeface="Verdana"/>
                        </a:rPr>
                        <a:t>155.14</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rgbClr val="000000"/>
                          </a:solidFill>
                          <a:effectLst/>
                          <a:latin typeface="Verdana"/>
                        </a:rPr>
                        <a:t>0.00</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rgbClr val="000000"/>
                          </a:solidFill>
                          <a:effectLst/>
                          <a:latin typeface="Verdana"/>
                        </a:rPr>
                        <a:t>11.90</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rgbClr val="000000"/>
                          </a:solidFill>
                          <a:effectLst/>
                          <a:latin typeface="Verdana"/>
                        </a:rPr>
                        <a:t>149.79</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rgbClr val="000000"/>
                          </a:solidFill>
                          <a:effectLst/>
                          <a:latin typeface="Verdana"/>
                        </a:rPr>
                        <a:t>316.83</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rgbClr val="000000"/>
                          </a:solidFill>
                          <a:effectLst/>
                          <a:latin typeface="Verdana"/>
                        </a:rPr>
                        <a:t>27.11</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dirty="0">
                          <a:solidFill>
                            <a:srgbClr val="000000"/>
                          </a:solidFill>
                          <a:effectLst/>
                          <a:latin typeface="Verdana" panose="020B0604030504040204" pitchFamily="34" charset="0"/>
                        </a:rPr>
                        <a:t>343.94</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06001037"/>
                  </a:ext>
                </a:extLst>
              </a:tr>
              <a:tr h="495744">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0602421"/>
                  </a:ext>
                </a:extLst>
              </a:tr>
              <a:tr h="495744">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2463137"/>
                  </a:ext>
                </a:extLst>
              </a:tr>
              <a:tr h="495744">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300108"/>
                  </a:ext>
                </a:extLst>
              </a:tr>
              <a:tr h="495744">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GB" sz="1600" b="1" i="0" u="none" strike="noStrike" dirty="0">
                        <a:solidFill>
                          <a:srgbClr val="000000"/>
                        </a:solidFill>
                        <a:effectLst/>
                        <a:latin typeface="Verdana" panose="020B0604030504040204" pitchFamily="34" charset="0"/>
                      </a:endParaRP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8396897"/>
                  </a:ext>
                </a:extLst>
              </a:tr>
              <a:tr h="495744">
                <a:tc>
                  <a:txBody>
                    <a:bodyPr/>
                    <a:lstStyle/>
                    <a:p>
                      <a:pPr algn="ctr" fontAlgn="b"/>
                      <a:endParaRPr lang="en-US" sz="1800" b="0" i="0" u="none" strike="noStrike" dirty="0">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800" b="0" i="0" u="none" strike="noStrike" dirty="0">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n-US" sz="1800" b="0" i="0" u="none" strike="noStrike" dirty="0">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4543255"/>
                  </a:ext>
                </a:extLst>
              </a:tr>
            </a:tbl>
          </a:graphicData>
        </a:graphic>
      </p:graphicFrame>
      <p:grpSp>
        <p:nvGrpSpPr>
          <p:cNvPr id="75" name="Group 74">
            <a:extLst>
              <a:ext uri="{FF2B5EF4-FFF2-40B4-BE49-F238E27FC236}">
                <a16:creationId xmlns:a16="http://schemas.microsoft.com/office/drawing/2014/main" id="{38CCCC9A-44B1-4580-A33D-7F43D0FC6C2A}"/>
              </a:ext>
            </a:extLst>
          </p:cNvPr>
          <p:cNvGrpSpPr/>
          <p:nvPr/>
        </p:nvGrpSpPr>
        <p:grpSpPr>
          <a:xfrm>
            <a:off x="377853" y="1509788"/>
            <a:ext cx="11549452" cy="1476313"/>
            <a:chOff x="498753" y="2409140"/>
            <a:chExt cx="11549452" cy="1592956"/>
          </a:xfrm>
        </p:grpSpPr>
        <p:pic>
          <p:nvPicPr>
            <p:cNvPr id="76" name="Picture 75">
              <a:extLst>
                <a:ext uri="{FF2B5EF4-FFF2-40B4-BE49-F238E27FC236}">
                  <a16:creationId xmlns:a16="http://schemas.microsoft.com/office/drawing/2014/main" id="{F8FDA824-0B5B-4AA9-8FAC-3073F5A321CC}"/>
                </a:ext>
              </a:extLst>
            </p:cNvPr>
            <p:cNvPicPr>
              <a:picLocks noChangeAspect="1"/>
            </p:cNvPicPr>
            <p:nvPr/>
          </p:nvPicPr>
          <p:blipFill>
            <a:blip r:embed="rId3"/>
            <a:stretch>
              <a:fillRect/>
            </a:stretch>
          </p:blipFill>
          <p:spPr>
            <a:xfrm>
              <a:off x="8664209" y="2698771"/>
              <a:ext cx="1769059" cy="1271510"/>
            </a:xfrm>
            <a:prstGeom prst="rect">
              <a:avLst/>
            </a:prstGeom>
          </p:spPr>
        </p:pic>
        <p:pic>
          <p:nvPicPr>
            <p:cNvPr id="78" name="Picture 77">
              <a:extLst>
                <a:ext uri="{FF2B5EF4-FFF2-40B4-BE49-F238E27FC236}">
                  <a16:creationId xmlns:a16="http://schemas.microsoft.com/office/drawing/2014/main" id="{5D39FBF4-C52B-4D3F-A5DC-467B33345584}"/>
                </a:ext>
              </a:extLst>
            </p:cNvPr>
            <p:cNvPicPr>
              <a:picLocks noChangeAspect="1"/>
            </p:cNvPicPr>
            <p:nvPr/>
          </p:nvPicPr>
          <p:blipFill>
            <a:blip r:embed="rId4"/>
            <a:stretch>
              <a:fillRect/>
            </a:stretch>
          </p:blipFill>
          <p:spPr>
            <a:xfrm>
              <a:off x="5564485" y="2559500"/>
              <a:ext cx="1442596" cy="1442596"/>
            </a:xfrm>
            <a:prstGeom prst="rect">
              <a:avLst/>
            </a:prstGeom>
          </p:spPr>
        </p:pic>
        <p:pic>
          <p:nvPicPr>
            <p:cNvPr id="79" name="Picture 78">
              <a:extLst>
                <a:ext uri="{FF2B5EF4-FFF2-40B4-BE49-F238E27FC236}">
                  <a16:creationId xmlns:a16="http://schemas.microsoft.com/office/drawing/2014/main" id="{7614CDB2-1B0F-4E9B-9B05-4AAF8D4ACA96}"/>
                </a:ext>
              </a:extLst>
            </p:cNvPr>
            <p:cNvPicPr>
              <a:picLocks noChangeAspect="1"/>
            </p:cNvPicPr>
            <p:nvPr/>
          </p:nvPicPr>
          <p:blipFill>
            <a:blip r:embed="rId5"/>
            <a:stretch>
              <a:fillRect/>
            </a:stretch>
          </p:blipFill>
          <p:spPr>
            <a:xfrm>
              <a:off x="498753" y="2409140"/>
              <a:ext cx="1338521" cy="1516992"/>
            </a:xfrm>
            <a:prstGeom prst="rect">
              <a:avLst/>
            </a:prstGeom>
          </p:spPr>
        </p:pic>
        <p:pic>
          <p:nvPicPr>
            <p:cNvPr id="80" name="Picture 79">
              <a:extLst>
                <a:ext uri="{FF2B5EF4-FFF2-40B4-BE49-F238E27FC236}">
                  <a16:creationId xmlns:a16="http://schemas.microsoft.com/office/drawing/2014/main" id="{C8FD021E-EDDE-4AAD-8E32-9A0E1C80B35D}"/>
                </a:ext>
              </a:extLst>
            </p:cNvPr>
            <p:cNvPicPr>
              <a:picLocks noChangeAspect="1"/>
            </p:cNvPicPr>
            <p:nvPr/>
          </p:nvPicPr>
          <p:blipFill>
            <a:blip r:embed="rId6"/>
            <a:stretch>
              <a:fillRect/>
            </a:stretch>
          </p:blipFill>
          <p:spPr>
            <a:xfrm>
              <a:off x="2084301" y="3063204"/>
              <a:ext cx="1719983" cy="816149"/>
            </a:xfrm>
            <a:prstGeom prst="rect">
              <a:avLst/>
            </a:prstGeom>
          </p:spPr>
        </p:pic>
        <p:pic>
          <p:nvPicPr>
            <p:cNvPr id="81" name="Picture 80">
              <a:extLst>
                <a:ext uri="{FF2B5EF4-FFF2-40B4-BE49-F238E27FC236}">
                  <a16:creationId xmlns:a16="http://schemas.microsoft.com/office/drawing/2014/main" id="{4FCDA49F-2975-4EA2-8BCB-9B8B1E44396E}"/>
                </a:ext>
              </a:extLst>
            </p:cNvPr>
            <p:cNvPicPr>
              <a:picLocks noChangeAspect="1"/>
            </p:cNvPicPr>
            <p:nvPr/>
          </p:nvPicPr>
          <p:blipFill>
            <a:blip r:embed="rId7"/>
            <a:stretch>
              <a:fillRect/>
            </a:stretch>
          </p:blipFill>
          <p:spPr>
            <a:xfrm>
              <a:off x="7180935" y="2450248"/>
              <a:ext cx="1231313" cy="1495163"/>
            </a:xfrm>
            <a:prstGeom prst="rect">
              <a:avLst/>
            </a:prstGeom>
          </p:spPr>
        </p:pic>
        <p:pic>
          <p:nvPicPr>
            <p:cNvPr id="82" name="Picture 81" descr="A picture containing object&#10;&#10;Description automatically generated">
              <a:extLst>
                <a:ext uri="{FF2B5EF4-FFF2-40B4-BE49-F238E27FC236}">
                  <a16:creationId xmlns:a16="http://schemas.microsoft.com/office/drawing/2014/main" id="{880E07EA-FAC4-4F56-85C1-EF9DFA3926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5336" y="2467915"/>
              <a:ext cx="1532869" cy="1489384"/>
            </a:xfrm>
            <a:prstGeom prst="rect">
              <a:avLst/>
            </a:prstGeom>
          </p:spPr>
        </p:pic>
      </p:grpSp>
      <p:sp>
        <p:nvSpPr>
          <p:cNvPr id="84" name="Title 1">
            <a:extLst>
              <a:ext uri="{FF2B5EF4-FFF2-40B4-BE49-F238E27FC236}">
                <a16:creationId xmlns:a16="http://schemas.microsoft.com/office/drawing/2014/main" id="{91C22AD5-576E-4358-A6EB-5A546530459D}"/>
              </a:ext>
            </a:extLst>
          </p:cNvPr>
          <p:cNvSpPr txBox="1">
            <a:spLocks/>
          </p:cNvSpPr>
          <p:nvPr/>
        </p:nvSpPr>
        <p:spPr>
          <a:xfrm>
            <a:off x="264694" y="197055"/>
            <a:ext cx="10515600" cy="6687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7F7F7"/>
                </a:solidFill>
                <a:latin typeface="Helvetica"/>
                <a:cs typeface="Helvetica"/>
              </a:rPr>
              <a:t>Life Cycle Report:</a:t>
            </a:r>
            <a:endParaRPr lang="en-US" sz="4000" dirty="0">
              <a:solidFill>
                <a:srgbClr val="F7F7F7"/>
              </a:solidFill>
              <a:latin typeface="Helvetica" pitchFamily="2" charset="0"/>
              <a:cs typeface="Helvetica" pitchFamily="2" charset="0"/>
            </a:endParaRPr>
          </a:p>
          <a:p>
            <a:r>
              <a:rPr lang="en-US" sz="4000" dirty="0">
                <a:solidFill>
                  <a:srgbClr val="F7F7F7"/>
                </a:solidFill>
                <a:latin typeface="Helvetica"/>
                <a:cs typeface="Helvetica"/>
              </a:rPr>
              <a:t>As Metric </a:t>
            </a:r>
            <a:r>
              <a:rPr lang="en-US" sz="4000" dirty="0" err="1">
                <a:solidFill>
                  <a:srgbClr val="F7F7F7"/>
                </a:solidFill>
                <a:latin typeface="Helvetica"/>
                <a:cs typeface="Helvetica"/>
              </a:rPr>
              <a:t>Tonnes</a:t>
            </a:r>
            <a:r>
              <a:rPr lang="en-US" sz="4000" dirty="0">
                <a:solidFill>
                  <a:srgbClr val="F7F7F7"/>
                </a:solidFill>
                <a:latin typeface="Helvetica"/>
                <a:cs typeface="Helvetica"/>
              </a:rPr>
              <a:t> &amp; Percentage</a:t>
            </a:r>
            <a:endParaRPr lang="en-US" sz="4000" dirty="0">
              <a:solidFill>
                <a:srgbClr val="F7F7F7"/>
              </a:solidFill>
              <a:latin typeface="Helvetica" pitchFamily="2" charset="0"/>
              <a:cs typeface="Helvetica"/>
            </a:endParaRPr>
          </a:p>
        </p:txBody>
      </p:sp>
      <p:graphicFrame>
        <p:nvGraphicFramePr>
          <p:cNvPr id="3" name="Table 2">
            <a:extLst>
              <a:ext uri="{FF2B5EF4-FFF2-40B4-BE49-F238E27FC236}">
                <a16:creationId xmlns:a16="http://schemas.microsoft.com/office/drawing/2014/main" id="{C43B72D5-A156-46DA-9A23-F004D3B29701}"/>
              </a:ext>
            </a:extLst>
          </p:cNvPr>
          <p:cNvGraphicFramePr>
            <a:graphicFrameLocks noGrp="1"/>
          </p:cNvGraphicFramePr>
          <p:nvPr>
            <p:extLst>
              <p:ext uri="{D42A27DB-BD31-4B8C-83A1-F6EECF244321}">
                <p14:modId xmlns:p14="http://schemas.microsoft.com/office/powerpoint/2010/main" val="1171878330"/>
              </p:ext>
            </p:extLst>
          </p:nvPr>
        </p:nvGraphicFramePr>
        <p:xfrm>
          <a:off x="303927" y="4538295"/>
          <a:ext cx="11584142" cy="392459"/>
        </p:xfrm>
        <a:graphic>
          <a:graphicData uri="http://schemas.openxmlformats.org/drawingml/2006/table">
            <a:tbl>
              <a:tblPr firstRow="1" bandRow="1">
                <a:tableStyleId>{2D5ABB26-0587-4C30-8999-92F81FD0307C}</a:tableStyleId>
              </a:tblPr>
              <a:tblGrid>
                <a:gridCol w="1635120">
                  <a:extLst>
                    <a:ext uri="{9D8B030D-6E8A-4147-A177-3AD203B41FA5}">
                      <a16:colId xmlns:a16="http://schemas.microsoft.com/office/drawing/2014/main" val="3395046974"/>
                    </a:ext>
                  </a:extLst>
                </a:gridCol>
                <a:gridCol w="1783768">
                  <a:extLst>
                    <a:ext uri="{9D8B030D-6E8A-4147-A177-3AD203B41FA5}">
                      <a16:colId xmlns:a16="http://schemas.microsoft.com/office/drawing/2014/main" val="458135509"/>
                    </a:ext>
                  </a:extLst>
                </a:gridCol>
                <a:gridCol w="1635120">
                  <a:extLst>
                    <a:ext uri="{9D8B030D-6E8A-4147-A177-3AD203B41FA5}">
                      <a16:colId xmlns:a16="http://schemas.microsoft.com/office/drawing/2014/main" val="3552116185"/>
                    </a:ext>
                  </a:extLst>
                </a:gridCol>
                <a:gridCol w="1635120">
                  <a:extLst>
                    <a:ext uri="{9D8B030D-6E8A-4147-A177-3AD203B41FA5}">
                      <a16:colId xmlns:a16="http://schemas.microsoft.com/office/drawing/2014/main" val="3366686483"/>
                    </a:ext>
                  </a:extLst>
                </a:gridCol>
                <a:gridCol w="1635120">
                  <a:extLst>
                    <a:ext uri="{9D8B030D-6E8A-4147-A177-3AD203B41FA5}">
                      <a16:colId xmlns:a16="http://schemas.microsoft.com/office/drawing/2014/main" val="1840771640"/>
                    </a:ext>
                  </a:extLst>
                </a:gridCol>
                <a:gridCol w="1635120">
                  <a:extLst>
                    <a:ext uri="{9D8B030D-6E8A-4147-A177-3AD203B41FA5}">
                      <a16:colId xmlns:a16="http://schemas.microsoft.com/office/drawing/2014/main" val="1000017920"/>
                    </a:ext>
                  </a:extLst>
                </a:gridCol>
                <a:gridCol w="1624774">
                  <a:extLst>
                    <a:ext uri="{9D8B030D-6E8A-4147-A177-3AD203B41FA5}">
                      <a16:colId xmlns:a16="http://schemas.microsoft.com/office/drawing/2014/main" val="254069709"/>
                    </a:ext>
                  </a:extLst>
                </a:gridCol>
              </a:tblGrid>
              <a:tr h="392459">
                <a:tc>
                  <a:txBody>
                    <a:bodyPr/>
                    <a:lstStyle/>
                    <a:p>
                      <a:pPr algn="ctr" rtl="0" fontAlgn="base"/>
                      <a:r>
                        <a:rPr lang="en-US" sz="1600" b="1" dirty="0">
                          <a:effectLst/>
                          <a:latin typeface="Verdana"/>
                        </a:rPr>
                        <a:t>45.11%​</a:t>
                      </a:r>
                    </a:p>
                  </a:txBody>
                  <a:tcPr anchor="b">
                    <a:solidFill>
                      <a:schemeClr val="accent6">
                        <a:lumMod val="20000"/>
                        <a:lumOff val="80000"/>
                      </a:schemeClr>
                    </a:solidFill>
                  </a:tcPr>
                </a:tc>
                <a:tc>
                  <a:txBody>
                    <a:bodyPr/>
                    <a:lstStyle/>
                    <a:p>
                      <a:pPr algn="ctr" rtl="0" fontAlgn="base"/>
                      <a:r>
                        <a:rPr lang="en-US" sz="1600" b="1" dirty="0">
                          <a:effectLst/>
                          <a:latin typeface="Verdana"/>
                        </a:rPr>
                        <a:t>0.00%​</a:t>
                      </a:r>
                    </a:p>
                  </a:txBody>
                  <a:tcPr anchor="b">
                    <a:solidFill>
                      <a:schemeClr val="accent6">
                        <a:lumMod val="20000"/>
                        <a:lumOff val="80000"/>
                      </a:schemeClr>
                    </a:solidFill>
                  </a:tcPr>
                </a:tc>
                <a:tc>
                  <a:txBody>
                    <a:bodyPr/>
                    <a:lstStyle/>
                    <a:p>
                      <a:pPr algn="ctr" rtl="0" fontAlgn="base"/>
                      <a:r>
                        <a:rPr lang="en-US" sz="1600" b="1" dirty="0">
                          <a:effectLst/>
                          <a:latin typeface="Verdana"/>
                        </a:rPr>
                        <a:t>3.46%​</a:t>
                      </a:r>
                    </a:p>
                  </a:txBody>
                  <a:tcPr anchor="b">
                    <a:solidFill>
                      <a:schemeClr val="accent6">
                        <a:lumMod val="20000"/>
                        <a:lumOff val="80000"/>
                      </a:schemeClr>
                    </a:solidFill>
                  </a:tcPr>
                </a:tc>
                <a:tc>
                  <a:txBody>
                    <a:bodyPr/>
                    <a:lstStyle/>
                    <a:p>
                      <a:pPr algn="ctr" rtl="0" fontAlgn="base"/>
                      <a:r>
                        <a:rPr lang="en-US" sz="1600" b="1" dirty="0">
                          <a:effectLst/>
                          <a:latin typeface="Verdana"/>
                        </a:rPr>
                        <a:t>43.55%​</a:t>
                      </a:r>
                    </a:p>
                  </a:txBody>
                  <a:tcPr anchor="b">
                    <a:solidFill>
                      <a:schemeClr val="accent6">
                        <a:lumMod val="20000"/>
                        <a:lumOff val="80000"/>
                      </a:schemeClr>
                    </a:solidFill>
                  </a:tcPr>
                </a:tc>
                <a:tc>
                  <a:txBody>
                    <a:bodyPr/>
                    <a:lstStyle/>
                    <a:p>
                      <a:pPr algn="ctr" rtl="0" fontAlgn="base"/>
                      <a:r>
                        <a:rPr lang="en-US" sz="1600" b="1" dirty="0">
                          <a:effectLst/>
                          <a:latin typeface="Verdana"/>
                        </a:rPr>
                        <a:t>92.12%​</a:t>
                      </a:r>
                    </a:p>
                  </a:txBody>
                  <a:tcPr anchor="b">
                    <a:solidFill>
                      <a:schemeClr val="accent6">
                        <a:lumMod val="20000"/>
                        <a:lumOff val="80000"/>
                      </a:schemeClr>
                    </a:solidFill>
                  </a:tcPr>
                </a:tc>
                <a:tc>
                  <a:txBody>
                    <a:bodyPr/>
                    <a:lstStyle/>
                    <a:p>
                      <a:pPr algn="ctr" rtl="0" fontAlgn="base"/>
                      <a:r>
                        <a:rPr lang="en-US" sz="1600" b="1" dirty="0">
                          <a:effectLst/>
                          <a:latin typeface="Verdana"/>
                        </a:rPr>
                        <a:t>7.88%​</a:t>
                      </a:r>
                    </a:p>
                  </a:txBody>
                  <a:tcPr anchor="b">
                    <a:solidFill>
                      <a:schemeClr val="accent6">
                        <a:lumMod val="20000"/>
                        <a:lumOff val="80000"/>
                      </a:schemeClr>
                    </a:solidFill>
                  </a:tcPr>
                </a:tc>
                <a:tc>
                  <a:txBody>
                    <a:bodyPr/>
                    <a:lstStyle/>
                    <a:p>
                      <a:pPr algn="ctr" rtl="0" fontAlgn="base"/>
                      <a:r>
                        <a:rPr lang="en-US" sz="1600" b="1" dirty="0">
                          <a:effectLst/>
                          <a:latin typeface="Verdana"/>
                        </a:rPr>
                        <a:t>100.00%​</a:t>
                      </a:r>
                    </a:p>
                  </a:txBody>
                  <a:tcPr anchor="b">
                    <a:solidFill>
                      <a:schemeClr val="accent6">
                        <a:lumMod val="20000"/>
                        <a:lumOff val="80000"/>
                      </a:schemeClr>
                    </a:solidFill>
                  </a:tcPr>
                </a:tc>
                <a:extLst>
                  <a:ext uri="{0D108BD9-81ED-4DB2-BD59-A6C34878D82A}">
                    <a16:rowId xmlns:a16="http://schemas.microsoft.com/office/drawing/2014/main" val="3879504764"/>
                  </a:ext>
                </a:extLst>
              </a:tr>
            </a:tbl>
          </a:graphicData>
        </a:graphic>
      </p:graphicFrame>
      <p:cxnSp>
        <p:nvCxnSpPr>
          <p:cNvPr id="4" name="Straight Connector 3">
            <a:extLst>
              <a:ext uri="{FF2B5EF4-FFF2-40B4-BE49-F238E27FC236}">
                <a16:creationId xmlns:a16="http://schemas.microsoft.com/office/drawing/2014/main" id="{DDB6D929-8240-49A0-8273-BF78F86B0E8E}"/>
              </a:ext>
            </a:extLst>
          </p:cNvPr>
          <p:cNvCxnSpPr>
            <a:cxnSpLocks/>
          </p:cNvCxnSpPr>
          <p:nvPr/>
        </p:nvCxnSpPr>
        <p:spPr>
          <a:xfrm>
            <a:off x="264691" y="5446495"/>
            <a:ext cx="11623378" cy="0"/>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254AC7-0D1A-45E4-8175-751BCA380DA5}"/>
              </a:ext>
            </a:extLst>
          </p:cNvPr>
          <p:cNvPicPr>
            <a:picLocks noChangeAspect="1"/>
          </p:cNvPicPr>
          <p:nvPr/>
        </p:nvPicPr>
        <p:blipFill rotWithShape="1">
          <a:blip r:embed="rId9"/>
          <a:srcRect l="30153" t="20735" r="32577" b="23677"/>
          <a:stretch/>
        </p:blipFill>
        <p:spPr>
          <a:xfrm>
            <a:off x="4053630" y="1411504"/>
            <a:ext cx="1078336" cy="1581710"/>
          </a:xfrm>
          <a:prstGeom prst="rect">
            <a:avLst/>
          </a:prstGeom>
        </p:spPr>
      </p:pic>
    </p:spTree>
    <p:extLst>
      <p:ext uri="{BB962C8B-B14F-4D97-AF65-F5344CB8AC3E}">
        <p14:creationId xmlns:p14="http://schemas.microsoft.com/office/powerpoint/2010/main" val="132108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02128" y="1092642"/>
            <a:ext cx="6309369" cy="830997"/>
          </a:xfrm>
          <a:prstGeom prst="rect">
            <a:avLst/>
          </a:prstGeom>
          <a:noFill/>
        </p:spPr>
        <p:txBody>
          <a:bodyPr wrap="square" rtlCol="0" anchor="t">
            <a:spAutoFit/>
          </a:bodyPr>
          <a:lstStyle/>
          <a:p>
            <a:pPr algn="r"/>
            <a:r>
              <a:rPr lang="en-CA" sz="2400" b="1" dirty="0">
                <a:latin typeface="Verdana" panose="020B0604030504040204" pitchFamily="34" charset="0"/>
                <a:ea typeface="Verdana" panose="020B0604030504040204" pitchFamily="34" charset="0"/>
                <a:cs typeface="Verdana" panose="020B0604030504040204" pitchFamily="34" charset="0"/>
              </a:rPr>
              <a:t>Total Financial Recovery: </a:t>
            </a:r>
            <a:r>
              <a:rPr lang="en-CA" sz="2400" b="1" dirty="0">
                <a:latin typeface="Verdana"/>
                <a:ea typeface="Verdana"/>
                <a:cs typeface="Verdana"/>
              </a:rPr>
              <a:t>$190,399.70</a:t>
            </a:r>
            <a:endParaRPr lang="en-CA" sz="2400" b="1"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30416985"/>
              </p:ext>
            </p:extLst>
          </p:nvPr>
        </p:nvGraphicFramePr>
        <p:xfrm>
          <a:off x="480502" y="3910914"/>
          <a:ext cx="11230995" cy="1384935"/>
        </p:xfrm>
        <a:graphic>
          <a:graphicData uri="http://schemas.openxmlformats.org/drawingml/2006/table">
            <a:tbl>
              <a:tblPr/>
              <a:tblGrid>
                <a:gridCol w="2246199">
                  <a:extLst>
                    <a:ext uri="{9D8B030D-6E8A-4147-A177-3AD203B41FA5}">
                      <a16:colId xmlns:a16="http://schemas.microsoft.com/office/drawing/2014/main" val="741990376"/>
                    </a:ext>
                  </a:extLst>
                </a:gridCol>
                <a:gridCol w="2246199">
                  <a:extLst>
                    <a:ext uri="{9D8B030D-6E8A-4147-A177-3AD203B41FA5}">
                      <a16:colId xmlns:a16="http://schemas.microsoft.com/office/drawing/2014/main" val="223364079"/>
                    </a:ext>
                  </a:extLst>
                </a:gridCol>
                <a:gridCol w="2246199">
                  <a:extLst>
                    <a:ext uri="{9D8B030D-6E8A-4147-A177-3AD203B41FA5}">
                      <a16:colId xmlns:a16="http://schemas.microsoft.com/office/drawing/2014/main" val="888041910"/>
                    </a:ext>
                  </a:extLst>
                </a:gridCol>
                <a:gridCol w="2246199">
                  <a:extLst>
                    <a:ext uri="{9D8B030D-6E8A-4147-A177-3AD203B41FA5}">
                      <a16:colId xmlns:a16="http://schemas.microsoft.com/office/drawing/2014/main" val="1397514276"/>
                    </a:ext>
                  </a:extLst>
                </a:gridCol>
                <a:gridCol w="2246199">
                  <a:extLst>
                    <a:ext uri="{9D8B030D-6E8A-4147-A177-3AD203B41FA5}">
                      <a16:colId xmlns:a16="http://schemas.microsoft.com/office/drawing/2014/main" val="2739009708"/>
                    </a:ext>
                  </a:extLst>
                </a:gridCol>
              </a:tblGrid>
              <a:tr h="695325">
                <a:tc>
                  <a:txBody>
                    <a:bodyPr/>
                    <a:lstStyle/>
                    <a:p>
                      <a:pPr algn="ctr" fontAlgn="ctr"/>
                      <a:r>
                        <a:rPr lang="en-CA" sz="1800" b="1" i="0" u="none" strike="noStrike" dirty="0">
                          <a:solidFill>
                            <a:srgbClr val="FFFFFF"/>
                          </a:solidFill>
                          <a:effectLst/>
                          <a:latin typeface="Verdana" panose="020B0604030504040204" pitchFamily="34" charset="0"/>
                        </a:rPr>
                        <a:t>Liquidation</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Recycle Costs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Recovered Recycling Funds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Fair market value of Gift in Kind</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fontAlgn="ctr"/>
                      <a:r>
                        <a:rPr lang="en-CA" sz="1800" b="1" i="0" u="none" strike="noStrike" dirty="0">
                          <a:solidFill>
                            <a:srgbClr val="FFFFFF"/>
                          </a:solidFill>
                          <a:effectLst/>
                          <a:latin typeface="Verdana" panose="020B0604030504040204" pitchFamily="34" charset="0"/>
                        </a:rPr>
                        <a:t>Total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4199062225"/>
                  </a:ext>
                </a:extLst>
              </a:tr>
              <a:tr h="552450">
                <a:tc>
                  <a:txBody>
                    <a:bodyPr/>
                    <a:lstStyle/>
                    <a:p>
                      <a:pPr algn="ctr" fontAlgn="b"/>
                      <a:r>
                        <a:rPr lang="en-GB" sz="1600" b="1" i="0" u="none" strike="noStrike" dirty="0">
                          <a:solidFill>
                            <a:srgbClr val="000000"/>
                          </a:solidFill>
                          <a:effectLst/>
                          <a:latin typeface="Verdana"/>
                        </a:rPr>
                        <a:t>$  30,415.00</a:t>
                      </a:r>
                    </a:p>
                  </a:txBody>
                  <a:tcPr marL="4763" marR="4763" marT="4763"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600" b="1" i="0" u="none" strike="noStrike" dirty="0">
                          <a:solidFill>
                            <a:srgbClr val="000000"/>
                          </a:solidFill>
                          <a:effectLst/>
                          <a:latin typeface="Verdana"/>
                        </a:rPr>
                        <a:t>-$     11,931.89 </a:t>
                      </a:r>
                      <a:endParaRPr lang="en-US" sz="1600" b="1" i="0" u="none" strike="noStrike">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600" b="1" i="0" u="none" strike="noStrike" dirty="0">
                          <a:solidFill>
                            <a:srgbClr val="000000"/>
                          </a:solidFill>
                          <a:effectLst/>
                          <a:latin typeface="Verdana"/>
                        </a:rPr>
                        <a:t> $      11,376.70 </a:t>
                      </a:r>
                      <a:endParaRPr lang="en-US" sz="1600" b="1" i="0" u="none" strike="noStrike">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600" b="1" i="0" u="none" strike="noStrike" dirty="0">
                          <a:solidFill>
                            <a:srgbClr val="000000"/>
                          </a:solidFill>
                          <a:effectLst/>
                          <a:latin typeface="Verdana"/>
                        </a:rPr>
                        <a:t> $    148,608.00 </a:t>
                      </a:r>
                      <a:endParaRPr lang="en-US" sz="1600" b="1" i="0" u="none" strike="noStrike">
                        <a:solidFill>
                          <a:srgbClr val="000000"/>
                        </a:solidFill>
                        <a:effectLst/>
                        <a:latin typeface="Verdana" panose="020B060403050404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600" b="1" i="0" u="none" strike="noStrike" dirty="0">
                          <a:solidFill>
                            <a:srgbClr val="000000"/>
                          </a:solidFill>
                          <a:effectLst/>
                          <a:latin typeface="Verdana"/>
                        </a:rPr>
                        <a:t> $    190,399.70</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0074035"/>
                  </a:ext>
                </a:extLst>
              </a:tr>
            </a:tbl>
          </a:graphicData>
        </a:graphic>
      </p:graphicFrame>
      <p:sp>
        <p:nvSpPr>
          <p:cNvPr id="8" name="Rectangle 7">
            <a:extLst>
              <a:ext uri="{FF2B5EF4-FFF2-40B4-BE49-F238E27FC236}">
                <a16:creationId xmlns:a16="http://schemas.microsoft.com/office/drawing/2014/main" id="{AA2CA921-1BEE-4653-AC8D-C176012442C0}"/>
              </a:ext>
            </a:extLst>
          </p:cNvPr>
          <p:cNvSpPr/>
          <p:nvPr/>
        </p:nvSpPr>
        <p:spPr>
          <a:xfrm>
            <a:off x="232444" y="-46518"/>
            <a:ext cx="8141847" cy="1754326"/>
          </a:xfrm>
          <a:prstGeom prst="rect">
            <a:avLst/>
          </a:prstGeom>
        </p:spPr>
        <p:txBody>
          <a:bodyPr wrap="square">
            <a:spAutoFit/>
          </a:bodyPr>
          <a:lstStyle/>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Project Summary: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Financial Recovery </a:t>
            </a:r>
          </a:p>
          <a:p>
            <a:pPr>
              <a:lnSpc>
                <a:spcPct val="90000"/>
              </a:lnSpc>
            </a:pPr>
            <a:r>
              <a:rPr lang="en-US" sz="4000" dirty="0">
                <a:solidFill>
                  <a:schemeClr val="bg1"/>
                </a:solidFill>
                <a:latin typeface="Helvetica" panose="020B0604020202020204" pitchFamily="34" charset="0"/>
                <a:ea typeface="Verdana" panose="020B0604030504040204" pitchFamily="34" charset="0"/>
                <a:cs typeface="Helvetica" panose="020B0604020202020204" pitchFamily="34" charset="0"/>
              </a:rPr>
              <a:t>January 2019</a:t>
            </a:r>
            <a:endParaRPr lang="en-US" sz="4000" b="1" dirty="0">
              <a:solidFill>
                <a:schemeClr val="bg1"/>
              </a:solidFill>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a16="http://schemas.microsoft.com/office/drawing/2014/main" id="{FD72DD8C-500F-4103-A50D-BE774DEC69B0}"/>
              </a:ext>
            </a:extLst>
          </p:cNvPr>
          <p:cNvPicPr>
            <a:picLocks noChangeAspect="1"/>
          </p:cNvPicPr>
          <p:nvPr/>
        </p:nvPicPr>
        <p:blipFill>
          <a:blip r:embed="rId2"/>
          <a:stretch>
            <a:fillRect/>
          </a:stretch>
        </p:blipFill>
        <p:spPr>
          <a:xfrm>
            <a:off x="7811367" y="2051191"/>
            <a:ext cx="1544033" cy="1501677"/>
          </a:xfrm>
          <a:prstGeom prst="rect">
            <a:avLst/>
          </a:prstGeom>
        </p:spPr>
      </p:pic>
      <p:pic>
        <p:nvPicPr>
          <p:cNvPr id="11" name="Picture 10">
            <a:extLst>
              <a:ext uri="{FF2B5EF4-FFF2-40B4-BE49-F238E27FC236}">
                <a16:creationId xmlns:a16="http://schemas.microsoft.com/office/drawing/2014/main" id="{04DCE1FE-3C76-40B4-84AD-865DC34FD8EB}"/>
              </a:ext>
            </a:extLst>
          </p:cNvPr>
          <p:cNvPicPr>
            <a:picLocks noChangeAspect="1"/>
          </p:cNvPicPr>
          <p:nvPr/>
        </p:nvPicPr>
        <p:blipFill>
          <a:blip r:embed="rId3"/>
          <a:stretch>
            <a:fillRect/>
          </a:stretch>
        </p:blipFill>
        <p:spPr>
          <a:xfrm>
            <a:off x="2994983" y="1986753"/>
            <a:ext cx="1734697" cy="1718655"/>
          </a:xfrm>
          <a:prstGeom prst="rect">
            <a:avLst/>
          </a:prstGeom>
        </p:spPr>
      </p:pic>
      <p:pic>
        <p:nvPicPr>
          <p:cNvPr id="13" name="Picture 12">
            <a:extLst>
              <a:ext uri="{FF2B5EF4-FFF2-40B4-BE49-F238E27FC236}">
                <a16:creationId xmlns:a16="http://schemas.microsoft.com/office/drawing/2014/main" id="{F91A6FA0-1C0F-400A-8E3F-11A660CD7312}"/>
              </a:ext>
            </a:extLst>
          </p:cNvPr>
          <p:cNvPicPr>
            <a:picLocks noChangeAspect="1"/>
          </p:cNvPicPr>
          <p:nvPr/>
        </p:nvPicPr>
        <p:blipFill rotWithShape="1">
          <a:blip r:embed="rId2"/>
          <a:srcRect l="30153" t="20735" r="32577" b="23677"/>
          <a:stretch/>
        </p:blipFill>
        <p:spPr>
          <a:xfrm>
            <a:off x="935733" y="1707808"/>
            <a:ext cx="1288799" cy="1890418"/>
          </a:xfrm>
          <a:prstGeom prst="rect">
            <a:avLst/>
          </a:prstGeom>
        </p:spPr>
      </p:pic>
      <p:pic>
        <p:nvPicPr>
          <p:cNvPr id="14" name="Picture 13" descr="A picture containing object&#10;&#10;Description automatically generated">
            <a:extLst>
              <a:ext uri="{FF2B5EF4-FFF2-40B4-BE49-F238E27FC236}">
                <a16:creationId xmlns:a16="http://schemas.microsoft.com/office/drawing/2014/main" id="{86936FEC-577F-47CC-88DF-365CC7C12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3116" y="2013823"/>
            <a:ext cx="1607801" cy="1560768"/>
          </a:xfrm>
          <a:prstGeom prst="rect">
            <a:avLst/>
          </a:prstGeom>
        </p:spPr>
      </p:pic>
      <p:pic>
        <p:nvPicPr>
          <p:cNvPr id="2" name="Picture 1">
            <a:extLst>
              <a:ext uri="{FF2B5EF4-FFF2-40B4-BE49-F238E27FC236}">
                <a16:creationId xmlns:a16="http://schemas.microsoft.com/office/drawing/2014/main" id="{79BB4D09-B8E7-457B-8B20-EF7CE24BCD98}"/>
              </a:ext>
            </a:extLst>
          </p:cNvPr>
          <p:cNvPicPr>
            <a:picLocks noChangeAspect="1"/>
          </p:cNvPicPr>
          <p:nvPr/>
        </p:nvPicPr>
        <p:blipFill>
          <a:blip r:embed="rId5"/>
          <a:stretch>
            <a:fillRect/>
          </a:stretch>
        </p:blipFill>
        <p:spPr>
          <a:xfrm>
            <a:off x="5424878" y="1961436"/>
            <a:ext cx="1778773" cy="1631590"/>
          </a:xfrm>
          <a:prstGeom prst="rect">
            <a:avLst/>
          </a:prstGeom>
        </p:spPr>
      </p:pic>
      <p:cxnSp>
        <p:nvCxnSpPr>
          <p:cNvPr id="3" name="Straight Connector 2">
            <a:extLst>
              <a:ext uri="{FF2B5EF4-FFF2-40B4-BE49-F238E27FC236}">
                <a16:creationId xmlns:a16="http://schemas.microsoft.com/office/drawing/2014/main" id="{C2F5E937-F431-48FA-99CF-856051EE9299}"/>
              </a:ext>
            </a:extLst>
          </p:cNvPr>
          <p:cNvCxnSpPr>
            <a:cxnSpLocks/>
          </p:cNvCxnSpPr>
          <p:nvPr/>
        </p:nvCxnSpPr>
        <p:spPr>
          <a:xfrm>
            <a:off x="495140" y="5608537"/>
            <a:ext cx="11241736" cy="16042"/>
          </a:xfrm>
          <a:prstGeom prst="line">
            <a:avLst/>
          </a:prstGeom>
          <a:ln w="12700">
            <a:solidFill>
              <a:srgbClr val="82C341">
                <a:alpha val="4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308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FC46A-B320-A541-98EE-5CBB1666E0B3}"/>
              </a:ext>
            </a:extLst>
          </p:cNvPr>
          <p:cNvSpPr>
            <a:spLocks noGrp="1"/>
          </p:cNvSpPr>
          <p:nvPr>
            <p:ph type="title"/>
          </p:nvPr>
        </p:nvSpPr>
        <p:spPr>
          <a:xfrm>
            <a:off x="224927" y="205184"/>
            <a:ext cx="10515600" cy="668738"/>
          </a:xfrm>
        </p:spPr>
        <p:txBody>
          <a:bodyPr>
            <a:normAutofit fontScale="90000"/>
          </a:bodyPr>
          <a:lstStyle/>
          <a:p>
            <a:r>
              <a:rPr lang="en-US" dirty="0">
                <a:solidFill>
                  <a:srgbClr val="F7F7F7"/>
                </a:solidFill>
                <a:latin typeface="Helvetica" pitchFamily="2" charset="0"/>
              </a:rPr>
              <a:t>Highlights: </a:t>
            </a:r>
            <a:br>
              <a:rPr lang="en-US" dirty="0">
                <a:solidFill>
                  <a:srgbClr val="F7F7F7"/>
                </a:solidFill>
                <a:latin typeface="Helvetica" pitchFamily="2" charset="0"/>
              </a:rPr>
            </a:br>
            <a:r>
              <a:rPr lang="en-US" dirty="0">
                <a:solidFill>
                  <a:srgbClr val="F7F7F7"/>
                </a:solidFill>
                <a:latin typeface="Helvetica" pitchFamily="2" charset="0"/>
              </a:rPr>
              <a:t>Year to Date 2019</a:t>
            </a:r>
          </a:p>
        </p:txBody>
      </p:sp>
      <p:sp>
        <p:nvSpPr>
          <p:cNvPr id="6" name="TextBox 5">
            <a:extLst>
              <a:ext uri="{FF2B5EF4-FFF2-40B4-BE49-F238E27FC236}">
                <a16:creationId xmlns:a16="http://schemas.microsoft.com/office/drawing/2014/main" id="{3E76A212-247C-924C-B809-3AD607F027A3}"/>
              </a:ext>
            </a:extLst>
          </p:cNvPr>
          <p:cNvSpPr txBox="1"/>
          <p:nvPr/>
        </p:nvSpPr>
        <p:spPr>
          <a:xfrm flipH="1">
            <a:off x="2456557" y="1382026"/>
            <a:ext cx="808576" cy="769441"/>
          </a:xfrm>
          <a:prstGeom prst="rect">
            <a:avLst/>
          </a:prstGeom>
          <a:noFill/>
        </p:spPr>
        <p:txBody>
          <a:bodyPr wrap="square" rtlCol="0">
            <a:spAutoFit/>
          </a:bodyPr>
          <a:lstStyle/>
          <a:p>
            <a:pPr algn="ctr"/>
            <a:r>
              <a:rPr lang="en-US" sz="4400" b="1" dirty="0">
                <a:solidFill>
                  <a:srgbClr val="82C341"/>
                </a:solidFill>
                <a:latin typeface="Helvetica" pitchFamily="2" charset="0"/>
              </a:rPr>
              <a:t>1</a:t>
            </a:r>
          </a:p>
        </p:txBody>
      </p:sp>
      <p:sp>
        <p:nvSpPr>
          <p:cNvPr id="7" name="TextBox 6">
            <a:extLst>
              <a:ext uri="{FF2B5EF4-FFF2-40B4-BE49-F238E27FC236}">
                <a16:creationId xmlns:a16="http://schemas.microsoft.com/office/drawing/2014/main" id="{EC88892B-D371-2645-95B4-8D5B641F1681}"/>
              </a:ext>
            </a:extLst>
          </p:cNvPr>
          <p:cNvSpPr txBox="1"/>
          <p:nvPr/>
        </p:nvSpPr>
        <p:spPr>
          <a:xfrm>
            <a:off x="6728031" y="2253914"/>
            <a:ext cx="2116798" cy="369332"/>
          </a:xfrm>
          <a:prstGeom prst="rect">
            <a:avLst/>
          </a:prstGeom>
          <a:noFill/>
        </p:spPr>
        <p:txBody>
          <a:bodyPr wrap="none" rtlCol="0" anchor="t">
            <a:spAutoFit/>
          </a:bodyPr>
          <a:lstStyle/>
          <a:p>
            <a:r>
              <a:rPr lang="en-US" b="1" dirty="0">
                <a:solidFill>
                  <a:srgbClr val="333333"/>
                </a:solidFill>
                <a:latin typeface="Helvetica"/>
                <a:cs typeface="Helvetica"/>
              </a:rPr>
              <a:t>Total Items Gifted</a:t>
            </a:r>
            <a:endParaRPr lang="en-US" b="1" dirty="0">
              <a:solidFill>
                <a:srgbClr val="333333"/>
              </a:solidFill>
              <a:latin typeface="Helvetica" pitchFamily="2" charset="0"/>
            </a:endParaRPr>
          </a:p>
        </p:txBody>
      </p:sp>
      <p:sp>
        <p:nvSpPr>
          <p:cNvPr id="8" name="TextBox 7">
            <a:extLst>
              <a:ext uri="{FF2B5EF4-FFF2-40B4-BE49-F238E27FC236}">
                <a16:creationId xmlns:a16="http://schemas.microsoft.com/office/drawing/2014/main" id="{7B94323A-3A7B-3C4F-A988-4AAD3129C0C6}"/>
              </a:ext>
            </a:extLst>
          </p:cNvPr>
          <p:cNvSpPr txBox="1"/>
          <p:nvPr/>
        </p:nvSpPr>
        <p:spPr>
          <a:xfrm>
            <a:off x="1670126" y="3850550"/>
            <a:ext cx="2745239" cy="646331"/>
          </a:xfrm>
          <a:prstGeom prst="rect">
            <a:avLst/>
          </a:prstGeom>
          <a:noFill/>
        </p:spPr>
        <p:txBody>
          <a:bodyPr wrap="none" rtlCol="0" anchor="t">
            <a:spAutoFit/>
          </a:bodyPr>
          <a:lstStyle/>
          <a:p>
            <a:pPr algn="ctr"/>
            <a:r>
              <a:rPr lang="en-US" b="1" dirty="0">
                <a:solidFill>
                  <a:srgbClr val="333333"/>
                </a:solidFill>
                <a:latin typeface="Helvetica"/>
                <a:cs typeface="Helvetica"/>
              </a:rPr>
              <a:t>Total Fair Market Value </a:t>
            </a:r>
            <a:endParaRPr lang="en-US" b="1" dirty="0">
              <a:latin typeface="Helvetica"/>
              <a:cs typeface="Helvetica"/>
            </a:endParaRPr>
          </a:p>
          <a:p>
            <a:pPr algn="ctr"/>
            <a:r>
              <a:rPr lang="en-US" b="1" dirty="0">
                <a:solidFill>
                  <a:srgbClr val="333333"/>
                </a:solidFill>
                <a:latin typeface="Helvetica"/>
                <a:cs typeface="Helvetica"/>
              </a:rPr>
              <a:t>(gifted) </a:t>
            </a:r>
            <a:endParaRPr lang="en-US" b="1" dirty="0"/>
          </a:p>
        </p:txBody>
      </p:sp>
      <p:sp>
        <p:nvSpPr>
          <p:cNvPr id="10" name="TextBox 9">
            <a:extLst>
              <a:ext uri="{FF2B5EF4-FFF2-40B4-BE49-F238E27FC236}">
                <a16:creationId xmlns:a16="http://schemas.microsoft.com/office/drawing/2014/main" id="{384BFE2A-11DC-C046-912E-806766442218}"/>
              </a:ext>
            </a:extLst>
          </p:cNvPr>
          <p:cNvSpPr txBox="1"/>
          <p:nvPr/>
        </p:nvSpPr>
        <p:spPr>
          <a:xfrm>
            <a:off x="6464465" y="3885057"/>
            <a:ext cx="2185214" cy="369332"/>
          </a:xfrm>
          <a:prstGeom prst="rect">
            <a:avLst/>
          </a:prstGeom>
          <a:noFill/>
        </p:spPr>
        <p:txBody>
          <a:bodyPr wrap="none" rtlCol="0">
            <a:spAutoFit/>
          </a:bodyPr>
          <a:lstStyle/>
          <a:p>
            <a:r>
              <a:rPr lang="en-US" b="1" dirty="0">
                <a:solidFill>
                  <a:srgbClr val="333333"/>
                </a:solidFill>
                <a:latin typeface="Helvetica" pitchFamily="2" charset="0"/>
              </a:rPr>
              <a:t>Furniture Diverted</a:t>
            </a:r>
          </a:p>
        </p:txBody>
      </p:sp>
      <p:sp>
        <p:nvSpPr>
          <p:cNvPr id="11" name="TextBox 10">
            <a:extLst>
              <a:ext uri="{FF2B5EF4-FFF2-40B4-BE49-F238E27FC236}">
                <a16:creationId xmlns:a16="http://schemas.microsoft.com/office/drawing/2014/main" id="{788FE13C-7F40-A64C-BCDC-BCF3943D7AF4}"/>
              </a:ext>
            </a:extLst>
          </p:cNvPr>
          <p:cNvSpPr txBox="1"/>
          <p:nvPr/>
        </p:nvSpPr>
        <p:spPr>
          <a:xfrm>
            <a:off x="6604434" y="5532484"/>
            <a:ext cx="2390399" cy="369332"/>
          </a:xfrm>
          <a:prstGeom prst="rect">
            <a:avLst/>
          </a:prstGeom>
          <a:noFill/>
        </p:spPr>
        <p:txBody>
          <a:bodyPr wrap="none" rtlCol="0">
            <a:spAutoFit/>
          </a:bodyPr>
          <a:lstStyle/>
          <a:p>
            <a:pPr algn="ctr"/>
            <a:r>
              <a:rPr lang="en-US" b="1" dirty="0">
                <a:solidFill>
                  <a:srgbClr val="333333"/>
                </a:solidFill>
                <a:latin typeface="Helvetica" pitchFamily="2" charset="0"/>
              </a:rPr>
              <a:t>Charities Supported</a:t>
            </a:r>
          </a:p>
        </p:txBody>
      </p:sp>
      <p:sp>
        <p:nvSpPr>
          <p:cNvPr id="12" name="TextBox 11">
            <a:extLst>
              <a:ext uri="{FF2B5EF4-FFF2-40B4-BE49-F238E27FC236}">
                <a16:creationId xmlns:a16="http://schemas.microsoft.com/office/drawing/2014/main" id="{B9E472B7-0D5B-BB4D-ABED-C04759B30E68}"/>
              </a:ext>
            </a:extLst>
          </p:cNvPr>
          <p:cNvSpPr txBox="1"/>
          <p:nvPr/>
        </p:nvSpPr>
        <p:spPr>
          <a:xfrm>
            <a:off x="9814257" y="3416041"/>
            <a:ext cx="2377743" cy="553998"/>
          </a:xfrm>
          <a:prstGeom prst="rect">
            <a:avLst/>
          </a:prstGeom>
          <a:noFill/>
        </p:spPr>
        <p:txBody>
          <a:bodyPr wrap="square" rtlCol="0">
            <a:spAutoFit/>
          </a:bodyPr>
          <a:lstStyle/>
          <a:p>
            <a:pPr algn="ctr"/>
            <a:r>
              <a:rPr lang="en-US" b="1" dirty="0">
                <a:solidFill>
                  <a:srgbClr val="333333"/>
                </a:solidFill>
                <a:latin typeface="Helvetica" pitchFamily="2" charset="0"/>
              </a:rPr>
              <a:t>MT diverted, </a:t>
            </a:r>
            <a:r>
              <a:rPr lang="en-US" sz="1200" b="1" dirty="0">
                <a:solidFill>
                  <a:srgbClr val="333333"/>
                </a:solidFill>
                <a:latin typeface="Helvetica" pitchFamily="2" charset="0"/>
              </a:rPr>
              <a:t>from landfill</a:t>
            </a:r>
            <a:endParaRPr lang="en-US" b="1" dirty="0">
              <a:solidFill>
                <a:srgbClr val="333333"/>
              </a:solidFill>
              <a:latin typeface="Helvetica" pitchFamily="2" charset="0"/>
            </a:endParaRPr>
          </a:p>
        </p:txBody>
      </p:sp>
      <p:sp>
        <p:nvSpPr>
          <p:cNvPr id="13" name="TextBox 12">
            <a:extLst>
              <a:ext uri="{FF2B5EF4-FFF2-40B4-BE49-F238E27FC236}">
                <a16:creationId xmlns:a16="http://schemas.microsoft.com/office/drawing/2014/main" id="{808C5DD7-FE2E-0C45-B6CC-1690016E4FFB}"/>
              </a:ext>
            </a:extLst>
          </p:cNvPr>
          <p:cNvSpPr txBox="1"/>
          <p:nvPr/>
        </p:nvSpPr>
        <p:spPr>
          <a:xfrm>
            <a:off x="9724003" y="5691394"/>
            <a:ext cx="2445414" cy="369332"/>
          </a:xfrm>
          <a:prstGeom prst="rect">
            <a:avLst/>
          </a:prstGeom>
          <a:noFill/>
        </p:spPr>
        <p:txBody>
          <a:bodyPr wrap="none" rtlCol="0">
            <a:spAutoFit/>
          </a:bodyPr>
          <a:lstStyle/>
          <a:p>
            <a:pPr algn="ctr"/>
            <a:r>
              <a:rPr lang="en-US" b="1" dirty="0" err="1">
                <a:solidFill>
                  <a:srgbClr val="333333"/>
                </a:solidFill>
                <a:latin typeface="Helvetica" pitchFamily="2" charset="0"/>
              </a:rPr>
              <a:t>Tonnes</a:t>
            </a:r>
            <a:r>
              <a:rPr lang="en-US" b="1" dirty="0">
                <a:solidFill>
                  <a:srgbClr val="333333"/>
                </a:solidFill>
                <a:latin typeface="Helvetica" pitchFamily="2" charset="0"/>
              </a:rPr>
              <a:t> CO</a:t>
            </a:r>
            <a:r>
              <a:rPr lang="en-US" b="1" baseline="30000" dirty="0">
                <a:solidFill>
                  <a:srgbClr val="333333"/>
                </a:solidFill>
                <a:latin typeface="Helvetica" pitchFamily="2" charset="0"/>
              </a:rPr>
              <a:t>2</a:t>
            </a:r>
            <a:r>
              <a:rPr lang="en-US" b="1" dirty="0">
                <a:solidFill>
                  <a:srgbClr val="333333"/>
                </a:solidFill>
                <a:latin typeface="Helvetica" pitchFamily="2" charset="0"/>
              </a:rPr>
              <a:t> diverted</a:t>
            </a:r>
          </a:p>
        </p:txBody>
      </p:sp>
      <p:sp>
        <p:nvSpPr>
          <p:cNvPr id="16" name="TextBox 15">
            <a:extLst>
              <a:ext uri="{FF2B5EF4-FFF2-40B4-BE49-F238E27FC236}">
                <a16:creationId xmlns:a16="http://schemas.microsoft.com/office/drawing/2014/main" id="{D01B78B5-3BE6-B246-B0B4-9A89AE213BCE}"/>
              </a:ext>
            </a:extLst>
          </p:cNvPr>
          <p:cNvSpPr txBox="1"/>
          <p:nvPr/>
        </p:nvSpPr>
        <p:spPr>
          <a:xfrm>
            <a:off x="1709216" y="2086186"/>
            <a:ext cx="2530474" cy="646331"/>
          </a:xfrm>
          <a:prstGeom prst="rect">
            <a:avLst/>
          </a:prstGeom>
          <a:noFill/>
        </p:spPr>
        <p:txBody>
          <a:bodyPr wrap="square" rtlCol="0">
            <a:spAutoFit/>
          </a:bodyPr>
          <a:lstStyle/>
          <a:p>
            <a:pPr algn="ctr"/>
            <a:r>
              <a:rPr lang="en-US" b="1" dirty="0">
                <a:solidFill>
                  <a:srgbClr val="333333"/>
                </a:solidFill>
                <a:latin typeface="Helvetica" pitchFamily="2" charset="0"/>
              </a:rPr>
              <a:t>Project Completed 2019</a:t>
            </a:r>
          </a:p>
        </p:txBody>
      </p:sp>
      <p:pic>
        <p:nvPicPr>
          <p:cNvPr id="17" name="Picture 16">
            <a:extLst>
              <a:ext uri="{FF2B5EF4-FFF2-40B4-BE49-F238E27FC236}">
                <a16:creationId xmlns:a16="http://schemas.microsoft.com/office/drawing/2014/main" id="{F72624A8-7FF4-DA4B-B44F-E20900A6C6D9}"/>
              </a:ext>
            </a:extLst>
          </p:cNvPr>
          <p:cNvPicPr>
            <a:picLocks noChangeAspect="1"/>
          </p:cNvPicPr>
          <p:nvPr/>
        </p:nvPicPr>
        <p:blipFill>
          <a:blip r:embed="rId2"/>
          <a:stretch>
            <a:fillRect/>
          </a:stretch>
        </p:blipFill>
        <p:spPr>
          <a:xfrm>
            <a:off x="188750" y="1282936"/>
            <a:ext cx="1350603" cy="1312015"/>
          </a:xfrm>
          <a:prstGeom prst="rect">
            <a:avLst/>
          </a:prstGeom>
        </p:spPr>
      </p:pic>
      <p:sp>
        <p:nvSpPr>
          <p:cNvPr id="18" name="TextBox 17">
            <a:extLst>
              <a:ext uri="{FF2B5EF4-FFF2-40B4-BE49-F238E27FC236}">
                <a16:creationId xmlns:a16="http://schemas.microsoft.com/office/drawing/2014/main" id="{53737B61-8748-6841-8740-479C39332E01}"/>
              </a:ext>
            </a:extLst>
          </p:cNvPr>
          <p:cNvSpPr txBox="1"/>
          <p:nvPr/>
        </p:nvSpPr>
        <p:spPr>
          <a:xfrm>
            <a:off x="6728031" y="1481335"/>
            <a:ext cx="1598515" cy="769441"/>
          </a:xfrm>
          <a:prstGeom prst="rect">
            <a:avLst/>
          </a:prstGeom>
          <a:noFill/>
        </p:spPr>
        <p:txBody>
          <a:bodyPr wrap="none" rtlCol="0" anchor="t">
            <a:spAutoFit/>
          </a:bodyPr>
          <a:lstStyle/>
          <a:p>
            <a:pPr algn="ctr"/>
            <a:r>
              <a:rPr lang="en-US" sz="4400" b="1" dirty="0">
                <a:solidFill>
                  <a:srgbClr val="82C341"/>
                </a:solidFill>
                <a:latin typeface="Helvetica"/>
                <a:cs typeface="Helvetica"/>
              </a:rPr>
              <a:t>2,983</a:t>
            </a:r>
            <a:endParaRPr lang="en-US" sz="4400" b="1" dirty="0">
              <a:solidFill>
                <a:srgbClr val="82C341"/>
              </a:solidFill>
              <a:latin typeface="Helvetica" pitchFamily="2" charset="0"/>
              <a:cs typeface="Helvetica"/>
            </a:endParaRPr>
          </a:p>
        </p:txBody>
      </p:sp>
      <p:pic>
        <p:nvPicPr>
          <p:cNvPr id="19" name="Picture 18">
            <a:extLst>
              <a:ext uri="{FF2B5EF4-FFF2-40B4-BE49-F238E27FC236}">
                <a16:creationId xmlns:a16="http://schemas.microsoft.com/office/drawing/2014/main" id="{CF7550BF-971B-BC47-AF90-BDA21DFB0DD7}"/>
              </a:ext>
            </a:extLst>
          </p:cNvPr>
          <p:cNvPicPr>
            <a:picLocks noChangeAspect="1"/>
          </p:cNvPicPr>
          <p:nvPr/>
        </p:nvPicPr>
        <p:blipFill>
          <a:blip r:embed="rId3"/>
          <a:stretch>
            <a:fillRect/>
          </a:stretch>
        </p:blipFill>
        <p:spPr>
          <a:xfrm>
            <a:off x="202512" y="3053968"/>
            <a:ext cx="1221261" cy="1191832"/>
          </a:xfrm>
          <a:prstGeom prst="rect">
            <a:avLst/>
          </a:prstGeom>
        </p:spPr>
      </p:pic>
      <p:sp>
        <p:nvSpPr>
          <p:cNvPr id="21" name="TextBox 20">
            <a:extLst>
              <a:ext uri="{FF2B5EF4-FFF2-40B4-BE49-F238E27FC236}">
                <a16:creationId xmlns:a16="http://schemas.microsoft.com/office/drawing/2014/main" id="{30979891-B7C0-C34A-A653-6209E2E4E783}"/>
              </a:ext>
            </a:extLst>
          </p:cNvPr>
          <p:cNvSpPr txBox="1"/>
          <p:nvPr/>
        </p:nvSpPr>
        <p:spPr>
          <a:xfrm>
            <a:off x="1489090" y="3132135"/>
            <a:ext cx="3326552" cy="769441"/>
          </a:xfrm>
          <a:prstGeom prst="rect">
            <a:avLst/>
          </a:prstGeom>
          <a:noFill/>
        </p:spPr>
        <p:txBody>
          <a:bodyPr wrap="none" rtlCol="0">
            <a:spAutoFit/>
          </a:bodyPr>
          <a:lstStyle/>
          <a:p>
            <a:r>
              <a:rPr lang="en-US" sz="4400" b="1" dirty="0">
                <a:solidFill>
                  <a:srgbClr val="82C341"/>
                </a:solidFill>
                <a:latin typeface="Helvetica" pitchFamily="2" charset="0"/>
              </a:rPr>
              <a:t>$148,608.00</a:t>
            </a:r>
          </a:p>
        </p:txBody>
      </p:sp>
      <p:cxnSp>
        <p:nvCxnSpPr>
          <p:cNvPr id="23" name="Straight Connector 22">
            <a:extLst>
              <a:ext uri="{FF2B5EF4-FFF2-40B4-BE49-F238E27FC236}">
                <a16:creationId xmlns:a16="http://schemas.microsoft.com/office/drawing/2014/main" id="{7167AA99-0D16-BE42-B47A-24ED3F0D5CC9}"/>
              </a:ext>
            </a:extLst>
          </p:cNvPr>
          <p:cNvCxnSpPr>
            <a:cxnSpLocks/>
          </p:cNvCxnSpPr>
          <p:nvPr/>
        </p:nvCxnSpPr>
        <p:spPr>
          <a:xfrm>
            <a:off x="249010" y="2769597"/>
            <a:ext cx="9030721" cy="0"/>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1BD9D7-7A4D-8643-A0B1-5C0E73F882F6}"/>
              </a:ext>
            </a:extLst>
          </p:cNvPr>
          <p:cNvCxnSpPr/>
          <p:nvPr/>
        </p:nvCxnSpPr>
        <p:spPr>
          <a:xfrm>
            <a:off x="4632722" y="1364471"/>
            <a:ext cx="0" cy="1112423"/>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A3F1CA5-B643-4447-A1D6-71B2F0E77CDC}"/>
              </a:ext>
            </a:extLst>
          </p:cNvPr>
          <p:cNvCxnSpPr>
            <a:cxnSpLocks/>
          </p:cNvCxnSpPr>
          <p:nvPr/>
        </p:nvCxnSpPr>
        <p:spPr>
          <a:xfrm>
            <a:off x="9697641" y="1364014"/>
            <a:ext cx="0" cy="4608161"/>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2DB851F-6E0D-8047-8449-EF36D88426D2}"/>
              </a:ext>
            </a:extLst>
          </p:cNvPr>
          <p:cNvPicPr>
            <a:picLocks noChangeAspect="1"/>
          </p:cNvPicPr>
          <p:nvPr/>
        </p:nvPicPr>
        <p:blipFill>
          <a:blip r:embed="rId4"/>
          <a:stretch>
            <a:fillRect/>
          </a:stretch>
        </p:blipFill>
        <p:spPr>
          <a:xfrm>
            <a:off x="4873494" y="2874242"/>
            <a:ext cx="1218467" cy="1453610"/>
          </a:xfrm>
          <a:prstGeom prst="rect">
            <a:avLst/>
          </a:prstGeom>
        </p:spPr>
      </p:pic>
      <p:pic>
        <p:nvPicPr>
          <p:cNvPr id="30" name="Picture 29">
            <a:extLst>
              <a:ext uri="{FF2B5EF4-FFF2-40B4-BE49-F238E27FC236}">
                <a16:creationId xmlns:a16="http://schemas.microsoft.com/office/drawing/2014/main" id="{03BA0BD5-A2C3-F44E-A684-17AD36B5897F}"/>
              </a:ext>
            </a:extLst>
          </p:cNvPr>
          <p:cNvPicPr>
            <a:picLocks noChangeAspect="1"/>
          </p:cNvPicPr>
          <p:nvPr/>
        </p:nvPicPr>
        <p:blipFill>
          <a:blip r:embed="rId5"/>
          <a:stretch>
            <a:fillRect/>
          </a:stretch>
        </p:blipFill>
        <p:spPr>
          <a:xfrm>
            <a:off x="10348996" y="1236416"/>
            <a:ext cx="1195425" cy="1241403"/>
          </a:xfrm>
          <a:prstGeom prst="rect">
            <a:avLst/>
          </a:prstGeom>
        </p:spPr>
      </p:pic>
      <p:cxnSp>
        <p:nvCxnSpPr>
          <p:cNvPr id="31" name="Straight Connector 30">
            <a:extLst>
              <a:ext uri="{FF2B5EF4-FFF2-40B4-BE49-F238E27FC236}">
                <a16:creationId xmlns:a16="http://schemas.microsoft.com/office/drawing/2014/main" id="{95EA3D6F-9975-8F4D-96D7-5EC58C47FC05}"/>
              </a:ext>
            </a:extLst>
          </p:cNvPr>
          <p:cNvCxnSpPr/>
          <p:nvPr/>
        </p:nvCxnSpPr>
        <p:spPr>
          <a:xfrm>
            <a:off x="4632722" y="3053967"/>
            <a:ext cx="0" cy="1112423"/>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383DD8-C477-2D49-9CBD-68D330318E77}"/>
              </a:ext>
            </a:extLst>
          </p:cNvPr>
          <p:cNvCxnSpPr>
            <a:cxnSpLocks/>
          </p:cNvCxnSpPr>
          <p:nvPr/>
        </p:nvCxnSpPr>
        <p:spPr>
          <a:xfrm>
            <a:off x="249010" y="4450760"/>
            <a:ext cx="9030721" cy="0"/>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E594568F-07F9-544A-A01E-D3F5FF7B0ACC}"/>
              </a:ext>
            </a:extLst>
          </p:cNvPr>
          <p:cNvPicPr>
            <a:picLocks noChangeAspect="1"/>
          </p:cNvPicPr>
          <p:nvPr/>
        </p:nvPicPr>
        <p:blipFill>
          <a:blip r:embed="rId6"/>
          <a:stretch>
            <a:fillRect/>
          </a:stretch>
        </p:blipFill>
        <p:spPr>
          <a:xfrm>
            <a:off x="164275" y="4881593"/>
            <a:ext cx="1469679" cy="1040081"/>
          </a:xfrm>
          <a:prstGeom prst="rect">
            <a:avLst/>
          </a:prstGeom>
        </p:spPr>
      </p:pic>
      <p:cxnSp>
        <p:nvCxnSpPr>
          <p:cNvPr id="37" name="Straight Connector 36">
            <a:extLst>
              <a:ext uri="{FF2B5EF4-FFF2-40B4-BE49-F238E27FC236}">
                <a16:creationId xmlns:a16="http://schemas.microsoft.com/office/drawing/2014/main" id="{FF2E5F95-E9A3-9647-9FFB-9517250B23A9}"/>
              </a:ext>
            </a:extLst>
          </p:cNvPr>
          <p:cNvCxnSpPr/>
          <p:nvPr/>
        </p:nvCxnSpPr>
        <p:spPr>
          <a:xfrm>
            <a:off x="4632722" y="4736909"/>
            <a:ext cx="0" cy="1112423"/>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D293483-4B3F-EE40-A7F6-0129A4791D28}"/>
              </a:ext>
            </a:extLst>
          </p:cNvPr>
          <p:cNvSpPr txBox="1"/>
          <p:nvPr/>
        </p:nvSpPr>
        <p:spPr>
          <a:xfrm>
            <a:off x="6434772" y="3215987"/>
            <a:ext cx="2100255" cy="769441"/>
          </a:xfrm>
          <a:prstGeom prst="rect">
            <a:avLst/>
          </a:prstGeom>
          <a:noFill/>
        </p:spPr>
        <p:txBody>
          <a:bodyPr wrap="none" rtlCol="0">
            <a:spAutoFit/>
          </a:bodyPr>
          <a:lstStyle/>
          <a:p>
            <a:pPr algn="ctr"/>
            <a:r>
              <a:rPr lang="en-US" sz="4400" b="1" dirty="0">
                <a:solidFill>
                  <a:srgbClr val="82C341"/>
                </a:solidFill>
                <a:latin typeface="Helvetica" pitchFamily="2" charset="0"/>
              </a:rPr>
              <a:t>92.12%</a:t>
            </a:r>
          </a:p>
        </p:txBody>
      </p:sp>
      <p:pic>
        <p:nvPicPr>
          <p:cNvPr id="40" name="Picture 39">
            <a:extLst>
              <a:ext uri="{FF2B5EF4-FFF2-40B4-BE49-F238E27FC236}">
                <a16:creationId xmlns:a16="http://schemas.microsoft.com/office/drawing/2014/main" id="{75354A0D-9F75-3443-BD9E-8F5AC339D4F7}"/>
              </a:ext>
            </a:extLst>
          </p:cNvPr>
          <p:cNvPicPr>
            <a:picLocks noChangeAspect="1"/>
          </p:cNvPicPr>
          <p:nvPr/>
        </p:nvPicPr>
        <p:blipFill>
          <a:blip r:embed="rId7"/>
          <a:stretch>
            <a:fillRect/>
          </a:stretch>
        </p:blipFill>
        <p:spPr>
          <a:xfrm>
            <a:off x="4952750" y="4685937"/>
            <a:ext cx="1227001" cy="1247452"/>
          </a:xfrm>
          <a:prstGeom prst="rect">
            <a:avLst/>
          </a:prstGeom>
        </p:spPr>
      </p:pic>
      <p:sp>
        <p:nvSpPr>
          <p:cNvPr id="42" name="TextBox 41">
            <a:extLst>
              <a:ext uri="{FF2B5EF4-FFF2-40B4-BE49-F238E27FC236}">
                <a16:creationId xmlns:a16="http://schemas.microsoft.com/office/drawing/2014/main" id="{3905B64E-7764-B547-9789-1FE76616B3B6}"/>
              </a:ext>
            </a:extLst>
          </p:cNvPr>
          <p:cNvSpPr txBox="1"/>
          <p:nvPr/>
        </p:nvSpPr>
        <p:spPr>
          <a:xfrm>
            <a:off x="2281221" y="4803532"/>
            <a:ext cx="1598515" cy="769441"/>
          </a:xfrm>
          <a:prstGeom prst="rect">
            <a:avLst/>
          </a:prstGeom>
          <a:noFill/>
        </p:spPr>
        <p:txBody>
          <a:bodyPr wrap="none" rtlCol="0" anchor="t">
            <a:spAutoFit/>
          </a:bodyPr>
          <a:lstStyle/>
          <a:p>
            <a:pPr algn="ctr"/>
            <a:r>
              <a:rPr lang="en-US" sz="4400" b="1" dirty="0">
                <a:solidFill>
                  <a:srgbClr val="82C341"/>
                </a:solidFill>
                <a:latin typeface="Helvetica"/>
                <a:cs typeface="Helvetica"/>
              </a:rPr>
              <a:t>4,010</a:t>
            </a:r>
            <a:endParaRPr lang="en-US" sz="4400" b="1" dirty="0">
              <a:solidFill>
                <a:srgbClr val="82C341"/>
              </a:solidFill>
              <a:latin typeface="Helvetica" pitchFamily="2" charset="0"/>
            </a:endParaRPr>
          </a:p>
        </p:txBody>
      </p:sp>
      <p:sp>
        <p:nvSpPr>
          <p:cNvPr id="43" name="TextBox 42">
            <a:extLst>
              <a:ext uri="{FF2B5EF4-FFF2-40B4-BE49-F238E27FC236}">
                <a16:creationId xmlns:a16="http://schemas.microsoft.com/office/drawing/2014/main" id="{DCA1ACC4-C33D-F04F-9FCB-31D8A2B1AF61}"/>
              </a:ext>
            </a:extLst>
          </p:cNvPr>
          <p:cNvSpPr txBox="1"/>
          <p:nvPr/>
        </p:nvSpPr>
        <p:spPr>
          <a:xfrm>
            <a:off x="7442329" y="4803531"/>
            <a:ext cx="498856" cy="769441"/>
          </a:xfrm>
          <a:prstGeom prst="rect">
            <a:avLst/>
          </a:prstGeom>
          <a:noFill/>
        </p:spPr>
        <p:txBody>
          <a:bodyPr wrap="none" rtlCol="0">
            <a:spAutoFit/>
          </a:bodyPr>
          <a:lstStyle/>
          <a:p>
            <a:pPr algn="ctr"/>
            <a:r>
              <a:rPr lang="en-US" sz="4400" b="1" dirty="0">
                <a:solidFill>
                  <a:srgbClr val="82C341"/>
                </a:solidFill>
                <a:latin typeface="Helvetica" pitchFamily="2" charset="0"/>
              </a:rPr>
              <a:t>6</a:t>
            </a:r>
          </a:p>
        </p:txBody>
      </p:sp>
      <p:sp>
        <p:nvSpPr>
          <p:cNvPr id="44" name="TextBox 43">
            <a:extLst>
              <a:ext uri="{FF2B5EF4-FFF2-40B4-BE49-F238E27FC236}">
                <a16:creationId xmlns:a16="http://schemas.microsoft.com/office/drawing/2014/main" id="{FFAE6FD9-7EE6-A943-A1E2-5F585C459DFE}"/>
              </a:ext>
            </a:extLst>
          </p:cNvPr>
          <p:cNvSpPr txBox="1"/>
          <p:nvPr/>
        </p:nvSpPr>
        <p:spPr>
          <a:xfrm>
            <a:off x="10002124" y="2563917"/>
            <a:ext cx="1912704" cy="769441"/>
          </a:xfrm>
          <a:prstGeom prst="rect">
            <a:avLst/>
          </a:prstGeom>
          <a:noFill/>
        </p:spPr>
        <p:txBody>
          <a:bodyPr wrap="none" rtlCol="0">
            <a:spAutoFit/>
          </a:bodyPr>
          <a:lstStyle/>
          <a:p>
            <a:pPr algn="ctr"/>
            <a:r>
              <a:rPr lang="en-US" sz="4400" b="1" dirty="0">
                <a:solidFill>
                  <a:srgbClr val="82C341"/>
                </a:solidFill>
                <a:latin typeface="Helvetica" pitchFamily="2" charset="0"/>
              </a:rPr>
              <a:t>316.83</a:t>
            </a:r>
          </a:p>
        </p:txBody>
      </p:sp>
      <p:cxnSp>
        <p:nvCxnSpPr>
          <p:cNvPr id="45" name="Straight Connector 44">
            <a:extLst>
              <a:ext uri="{FF2B5EF4-FFF2-40B4-BE49-F238E27FC236}">
                <a16:creationId xmlns:a16="http://schemas.microsoft.com/office/drawing/2014/main" id="{4956F224-4E23-0840-985D-7D31F4749A46}"/>
              </a:ext>
            </a:extLst>
          </p:cNvPr>
          <p:cNvCxnSpPr>
            <a:cxnSpLocks/>
          </p:cNvCxnSpPr>
          <p:nvPr/>
        </p:nvCxnSpPr>
        <p:spPr>
          <a:xfrm>
            <a:off x="9997807" y="3810897"/>
            <a:ext cx="2050330"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0492979-3F99-0948-B9FB-F2705F18E4CA}"/>
              </a:ext>
            </a:extLst>
          </p:cNvPr>
          <p:cNvSpPr txBox="1"/>
          <p:nvPr/>
        </p:nvSpPr>
        <p:spPr>
          <a:xfrm>
            <a:off x="10002125" y="4995661"/>
            <a:ext cx="1912704" cy="769441"/>
          </a:xfrm>
          <a:prstGeom prst="rect">
            <a:avLst/>
          </a:prstGeom>
          <a:noFill/>
        </p:spPr>
        <p:txBody>
          <a:bodyPr wrap="none" rtlCol="0">
            <a:spAutoFit/>
          </a:bodyPr>
          <a:lstStyle/>
          <a:p>
            <a:pPr algn="ctr"/>
            <a:r>
              <a:rPr lang="en-US" sz="4400" b="1" dirty="0">
                <a:solidFill>
                  <a:srgbClr val="82C341"/>
                </a:solidFill>
                <a:latin typeface="Helvetica" pitchFamily="2" charset="0"/>
              </a:rPr>
              <a:t>884.99</a:t>
            </a:r>
          </a:p>
        </p:txBody>
      </p:sp>
      <p:pic>
        <p:nvPicPr>
          <p:cNvPr id="51" name="Picture 50">
            <a:extLst>
              <a:ext uri="{FF2B5EF4-FFF2-40B4-BE49-F238E27FC236}">
                <a16:creationId xmlns:a16="http://schemas.microsoft.com/office/drawing/2014/main" id="{CDD3A7E3-8E38-8048-B5D6-68D4F64C0FEE}"/>
              </a:ext>
            </a:extLst>
          </p:cNvPr>
          <p:cNvPicPr>
            <a:picLocks noChangeAspect="1"/>
          </p:cNvPicPr>
          <p:nvPr/>
        </p:nvPicPr>
        <p:blipFill>
          <a:blip r:embed="rId8"/>
          <a:stretch>
            <a:fillRect/>
          </a:stretch>
        </p:blipFill>
        <p:spPr>
          <a:xfrm>
            <a:off x="10495392" y="3904537"/>
            <a:ext cx="920186" cy="1104223"/>
          </a:xfrm>
          <a:prstGeom prst="rect">
            <a:avLst/>
          </a:prstGeom>
        </p:spPr>
      </p:pic>
      <p:pic>
        <p:nvPicPr>
          <p:cNvPr id="55" name="Picture 22" descr="Image result for royal bank of canada">
            <a:extLst>
              <a:ext uri="{FF2B5EF4-FFF2-40B4-BE49-F238E27FC236}">
                <a16:creationId xmlns:a16="http://schemas.microsoft.com/office/drawing/2014/main" id="{92F823F5-B517-714F-BBCA-72BC1CBC98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5713" y="12268200"/>
            <a:ext cx="2263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3895B068-07DB-4EFE-AFD5-8817D581F073}"/>
              </a:ext>
            </a:extLst>
          </p:cNvPr>
          <p:cNvPicPr>
            <a:picLocks noChangeAspect="1"/>
          </p:cNvPicPr>
          <p:nvPr/>
        </p:nvPicPr>
        <p:blipFill>
          <a:blip r:embed="rId10"/>
          <a:stretch>
            <a:fillRect/>
          </a:stretch>
        </p:blipFill>
        <p:spPr>
          <a:xfrm>
            <a:off x="5103572" y="1286904"/>
            <a:ext cx="1019839" cy="1359785"/>
          </a:xfrm>
          <a:prstGeom prst="rect">
            <a:avLst/>
          </a:prstGeom>
        </p:spPr>
      </p:pic>
      <p:sp>
        <p:nvSpPr>
          <p:cNvPr id="48" name="TextBox 47">
            <a:extLst>
              <a:ext uri="{FF2B5EF4-FFF2-40B4-BE49-F238E27FC236}">
                <a16:creationId xmlns:a16="http://schemas.microsoft.com/office/drawing/2014/main" id="{7F8B5931-F9A0-4AA6-ABEF-385CF2406CF5}"/>
              </a:ext>
            </a:extLst>
          </p:cNvPr>
          <p:cNvSpPr txBox="1"/>
          <p:nvPr/>
        </p:nvSpPr>
        <p:spPr>
          <a:xfrm>
            <a:off x="1974108" y="5552342"/>
            <a:ext cx="2437399" cy="369332"/>
          </a:xfrm>
          <a:prstGeom prst="rect">
            <a:avLst/>
          </a:prstGeom>
          <a:noFill/>
        </p:spPr>
        <p:txBody>
          <a:bodyPr wrap="none" rtlCol="0">
            <a:spAutoFit/>
          </a:bodyPr>
          <a:lstStyle/>
          <a:p>
            <a:pPr algn="ctr"/>
            <a:r>
              <a:rPr lang="en-US" b="1" dirty="0">
                <a:solidFill>
                  <a:srgbClr val="333333"/>
                </a:solidFill>
                <a:latin typeface="Helvetica" pitchFamily="2" charset="0"/>
              </a:rPr>
              <a:t>Total Items Diverted </a:t>
            </a:r>
          </a:p>
        </p:txBody>
      </p:sp>
    </p:spTree>
    <p:extLst>
      <p:ext uri="{BB962C8B-B14F-4D97-AF65-F5344CB8AC3E}">
        <p14:creationId xmlns:p14="http://schemas.microsoft.com/office/powerpoint/2010/main" val="133292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A0A0AA4-E415-664C-B060-C437E2DFD7C0}"/>
              </a:ext>
            </a:extLst>
          </p:cNvPr>
          <p:cNvSpPr/>
          <p:nvPr/>
        </p:nvSpPr>
        <p:spPr>
          <a:xfrm>
            <a:off x="5358388" y="1649563"/>
            <a:ext cx="6527712" cy="591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7D197062-C379-7A4D-B750-1671A30E9627}"/>
              </a:ext>
            </a:extLst>
          </p:cNvPr>
          <p:cNvCxnSpPr>
            <a:cxnSpLocks/>
          </p:cNvCxnSpPr>
          <p:nvPr/>
        </p:nvCxnSpPr>
        <p:spPr>
          <a:xfrm>
            <a:off x="249010" y="2369582"/>
            <a:ext cx="3567964"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85CCC3-7E6D-AC44-8EA7-A9AA05FD59E6}"/>
              </a:ext>
            </a:extLst>
          </p:cNvPr>
          <p:cNvCxnSpPr>
            <a:cxnSpLocks/>
          </p:cNvCxnSpPr>
          <p:nvPr/>
        </p:nvCxnSpPr>
        <p:spPr>
          <a:xfrm>
            <a:off x="4065984" y="1343449"/>
            <a:ext cx="0" cy="4593417"/>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561E8F7-C929-9F44-AB09-EC3857940026}"/>
              </a:ext>
            </a:extLst>
          </p:cNvPr>
          <p:cNvCxnSpPr>
            <a:cxnSpLocks/>
          </p:cNvCxnSpPr>
          <p:nvPr/>
        </p:nvCxnSpPr>
        <p:spPr>
          <a:xfrm>
            <a:off x="6618741" y="2591767"/>
            <a:ext cx="0" cy="1238160"/>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817BAA-8CF7-2145-92D6-31028EE1D2F7}"/>
              </a:ext>
            </a:extLst>
          </p:cNvPr>
          <p:cNvCxnSpPr>
            <a:cxnSpLocks/>
          </p:cNvCxnSpPr>
          <p:nvPr/>
        </p:nvCxnSpPr>
        <p:spPr>
          <a:xfrm>
            <a:off x="271463" y="4805601"/>
            <a:ext cx="3567964"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27C6CE9-7701-B241-A33E-849E324C7111}"/>
              </a:ext>
            </a:extLst>
          </p:cNvPr>
          <p:cNvCxnSpPr>
            <a:cxnSpLocks/>
          </p:cNvCxnSpPr>
          <p:nvPr/>
        </p:nvCxnSpPr>
        <p:spPr>
          <a:xfrm>
            <a:off x="4313208" y="3860422"/>
            <a:ext cx="7631568"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57FC46A-B320-A541-98EE-5CBB1666E0B3}"/>
              </a:ext>
            </a:extLst>
          </p:cNvPr>
          <p:cNvSpPr>
            <a:spLocks noGrp="1"/>
          </p:cNvSpPr>
          <p:nvPr>
            <p:ph type="title"/>
          </p:nvPr>
        </p:nvSpPr>
        <p:spPr>
          <a:xfrm>
            <a:off x="163643" y="311307"/>
            <a:ext cx="10515600" cy="668738"/>
          </a:xfrm>
        </p:spPr>
        <p:txBody>
          <a:bodyPr>
            <a:normAutofit fontScale="90000"/>
          </a:bodyPr>
          <a:lstStyle/>
          <a:p>
            <a:r>
              <a:rPr lang="en-US" dirty="0">
                <a:solidFill>
                  <a:srgbClr val="F7F7F7"/>
                </a:solidFill>
                <a:latin typeface="Helvetica" pitchFamily="2" charset="0"/>
              </a:rPr>
              <a:t>Social &amp; Environmental Impact</a:t>
            </a:r>
          </a:p>
        </p:txBody>
      </p:sp>
      <p:sp>
        <p:nvSpPr>
          <p:cNvPr id="8" name="TextBox 7">
            <a:extLst>
              <a:ext uri="{FF2B5EF4-FFF2-40B4-BE49-F238E27FC236}">
                <a16:creationId xmlns:a16="http://schemas.microsoft.com/office/drawing/2014/main" id="{7B94323A-3A7B-3C4F-A988-4AAD3129C0C6}"/>
              </a:ext>
            </a:extLst>
          </p:cNvPr>
          <p:cNvSpPr txBox="1"/>
          <p:nvPr/>
        </p:nvSpPr>
        <p:spPr>
          <a:xfrm>
            <a:off x="1232893" y="1206580"/>
            <a:ext cx="1313180" cy="369332"/>
          </a:xfrm>
          <a:prstGeom prst="rect">
            <a:avLst/>
          </a:prstGeom>
          <a:noFill/>
        </p:spPr>
        <p:txBody>
          <a:bodyPr wrap="none" rtlCol="0">
            <a:spAutoFit/>
          </a:bodyPr>
          <a:lstStyle/>
          <a:p>
            <a:r>
              <a:rPr lang="en-US" b="1" dirty="0">
                <a:solidFill>
                  <a:srgbClr val="333333"/>
                </a:solidFill>
                <a:latin typeface="Helvetica" pitchFamily="2" charset="0"/>
              </a:rPr>
              <a:t>Donations</a:t>
            </a:r>
          </a:p>
        </p:txBody>
      </p:sp>
      <p:sp>
        <p:nvSpPr>
          <p:cNvPr id="18" name="TextBox 17">
            <a:extLst>
              <a:ext uri="{FF2B5EF4-FFF2-40B4-BE49-F238E27FC236}">
                <a16:creationId xmlns:a16="http://schemas.microsoft.com/office/drawing/2014/main" id="{604313AA-364E-BA45-A13F-BE249B3681B7}"/>
              </a:ext>
            </a:extLst>
          </p:cNvPr>
          <p:cNvSpPr txBox="1"/>
          <p:nvPr/>
        </p:nvSpPr>
        <p:spPr>
          <a:xfrm>
            <a:off x="2695529" y="1970159"/>
            <a:ext cx="1362361" cy="307777"/>
          </a:xfrm>
          <a:prstGeom prst="rect">
            <a:avLst/>
          </a:prstGeom>
          <a:noFill/>
        </p:spPr>
        <p:txBody>
          <a:bodyPr wrap="none" rtlCol="0">
            <a:spAutoFit/>
          </a:bodyPr>
          <a:lstStyle/>
          <a:p>
            <a:r>
              <a:rPr lang="en-US" sz="1400" b="1" dirty="0">
                <a:solidFill>
                  <a:srgbClr val="333333"/>
                </a:solidFill>
                <a:latin typeface="Helvetica" pitchFamily="2" charset="0"/>
              </a:rPr>
              <a:t>Total Donated</a:t>
            </a:r>
          </a:p>
        </p:txBody>
      </p:sp>
      <p:sp>
        <p:nvSpPr>
          <p:cNvPr id="19" name="TextBox 18">
            <a:extLst>
              <a:ext uri="{FF2B5EF4-FFF2-40B4-BE49-F238E27FC236}">
                <a16:creationId xmlns:a16="http://schemas.microsoft.com/office/drawing/2014/main" id="{2CB55024-0126-304F-88A6-D973AADCB42D}"/>
              </a:ext>
            </a:extLst>
          </p:cNvPr>
          <p:cNvSpPr txBox="1"/>
          <p:nvPr/>
        </p:nvSpPr>
        <p:spPr>
          <a:xfrm>
            <a:off x="311779" y="3124177"/>
            <a:ext cx="870495" cy="307777"/>
          </a:xfrm>
          <a:prstGeom prst="rect">
            <a:avLst/>
          </a:prstGeom>
          <a:noFill/>
        </p:spPr>
        <p:txBody>
          <a:bodyPr wrap="none" rtlCol="0">
            <a:spAutoFit/>
          </a:bodyPr>
          <a:lstStyle/>
          <a:p>
            <a:r>
              <a:rPr lang="en-US" sz="1400" b="1" dirty="0">
                <a:solidFill>
                  <a:srgbClr val="333333"/>
                </a:solidFill>
                <a:latin typeface="Helvetica" pitchFamily="2" charset="0"/>
              </a:rPr>
              <a:t>Value of</a:t>
            </a:r>
          </a:p>
        </p:txBody>
      </p:sp>
      <p:sp>
        <p:nvSpPr>
          <p:cNvPr id="20" name="TextBox 19">
            <a:extLst>
              <a:ext uri="{FF2B5EF4-FFF2-40B4-BE49-F238E27FC236}">
                <a16:creationId xmlns:a16="http://schemas.microsoft.com/office/drawing/2014/main" id="{C89BDF33-7CA0-2443-87F1-A3A5653BECCF}"/>
              </a:ext>
            </a:extLst>
          </p:cNvPr>
          <p:cNvSpPr txBox="1"/>
          <p:nvPr/>
        </p:nvSpPr>
        <p:spPr>
          <a:xfrm>
            <a:off x="1685567" y="2576255"/>
            <a:ext cx="1417376" cy="307777"/>
          </a:xfrm>
          <a:prstGeom prst="rect">
            <a:avLst/>
          </a:prstGeom>
          <a:noFill/>
        </p:spPr>
        <p:txBody>
          <a:bodyPr wrap="none" rtlCol="0">
            <a:spAutoFit/>
          </a:bodyPr>
          <a:lstStyle/>
          <a:p>
            <a:r>
              <a:rPr lang="en-US" sz="1400" b="1" dirty="0">
                <a:solidFill>
                  <a:srgbClr val="333333"/>
                </a:solidFill>
                <a:latin typeface="Helvetica" pitchFamily="2" charset="0"/>
              </a:rPr>
              <a:t>Items Donated</a:t>
            </a:r>
          </a:p>
        </p:txBody>
      </p:sp>
      <p:sp>
        <p:nvSpPr>
          <p:cNvPr id="21" name="TextBox 20">
            <a:extLst>
              <a:ext uri="{FF2B5EF4-FFF2-40B4-BE49-F238E27FC236}">
                <a16:creationId xmlns:a16="http://schemas.microsoft.com/office/drawing/2014/main" id="{916C359C-CF73-FC4C-84CD-766510D5EBB4}"/>
              </a:ext>
            </a:extLst>
          </p:cNvPr>
          <p:cNvSpPr txBox="1"/>
          <p:nvPr/>
        </p:nvSpPr>
        <p:spPr>
          <a:xfrm>
            <a:off x="1586596" y="4363719"/>
            <a:ext cx="1596912" cy="307777"/>
          </a:xfrm>
          <a:prstGeom prst="rect">
            <a:avLst/>
          </a:prstGeom>
          <a:noFill/>
        </p:spPr>
        <p:txBody>
          <a:bodyPr wrap="none" rtlCol="0">
            <a:spAutoFit/>
          </a:bodyPr>
          <a:lstStyle/>
          <a:p>
            <a:r>
              <a:rPr lang="en-US" sz="1400" b="1" dirty="0">
                <a:solidFill>
                  <a:srgbClr val="333333"/>
                </a:solidFill>
                <a:latin typeface="Helvetica" pitchFamily="2" charset="0"/>
              </a:rPr>
              <a:t>Charities Helped</a:t>
            </a:r>
          </a:p>
        </p:txBody>
      </p:sp>
      <p:sp>
        <p:nvSpPr>
          <p:cNvPr id="22" name="TextBox 21">
            <a:extLst>
              <a:ext uri="{FF2B5EF4-FFF2-40B4-BE49-F238E27FC236}">
                <a16:creationId xmlns:a16="http://schemas.microsoft.com/office/drawing/2014/main" id="{77AD82D2-6D8A-9A49-B442-48BDEC9DD40F}"/>
              </a:ext>
            </a:extLst>
          </p:cNvPr>
          <p:cNvSpPr txBox="1"/>
          <p:nvPr/>
        </p:nvSpPr>
        <p:spPr>
          <a:xfrm>
            <a:off x="1387257" y="5681723"/>
            <a:ext cx="2280881" cy="307777"/>
          </a:xfrm>
          <a:prstGeom prst="rect">
            <a:avLst/>
          </a:prstGeom>
          <a:noFill/>
        </p:spPr>
        <p:txBody>
          <a:bodyPr wrap="none" rtlCol="0">
            <a:spAutoFit/>
          </a:bodyPr>
          <a:lstStyle/>
          <a:p>
            <a:r>
              <a:rPr lang="en-US" sz="1400" b="1" dirty="0">
                <a:solidFill>
                  <a:srgbClr val="333333"/>
                </a:solidFill>
                <a:latin typeface="Helvetica" pitchFamily="2" charset="0"/>
              </a:rPr>
              <a:t>Volunteer Hours Created</a:t>
            </a:r>
          </a:p>
        </p:txBody>
      </p:sp>
      <p:sp>
        <p:nvSpPr>
          <p:cNvPr id="23" name="TextBox 22">
            <a:extLst>
              <a:ext uri="{FF2B5EF4-FFF2-40B4-BE49-F238E27FC236}">
                <a16:creationId xmlns:a16="http://schemas.microsoft.com/office/drawing/2014/main" id="{89BC1524-9F90-9845-95F1-F6DE961994CD}"/>
              </a:ext>
            </a:extLst>
          </p:cNvPr>
          <p:cNvSpPr txBox="1"/>
          <p:nvPr/>
        </p:nvSpPr>
        <p:spPr>
          <a:xfrm>
            <a:off x="5312568" y="1177229"/>
            <a:ext cx="3480440" cy="369332"/>
          </a:xfrm>
          <a:prstGeom prst="rect">
            <a:avLst/>
          </a:prstGeom>
          <a:noFill/>
        </p:spPr>
        <p:txBody>
          <a:bodyPr wrap="none" rtlCol="0">
            <a:spAutoFit/>
          </a:bodyPr>
          <a:lstStyle/>
          <a:p>
            <a:r>
              <a:rPr lang="en-US" b="1" dirty="0">
                <a:solidFill>
                  <a:srgbClr val="333333"/>
                </a:solidFill>
                <a:latin typeface="Helvetica" pitchFamily="2" charset="0"/>
              </a:rPr>
              <a:t>Resale, Recycling &amp; Recovery</a:t>
            </a:r>
          </a:p>
        </p:txBody>
      </p:sp>
      <p:sp>
        <p:nvSpPr>
          <p:cNvPr id="24" name="TextBox 23">
            <a:extLst>
              <a:ext uri="{FF2B5EF4-FFF2-40B4-BE49-F238E27FC236}">
                <a16:creationId xmlns:a16="http://schemas.microsoft.com/office/drawing/2014/main" id="{A9EBCE07-5E59-8347-812B-AE33112F963F}"/>
              </a:ext>
            </a:extLst>
          </p:cNvPr>
          <p:cNvSpPr txBox="1"/>
          <p:nvPr/>
        </p:nvSpPr>
        <p:spPr>
          <a:xfrm>
            <a:off x="7280985" y="1903373"/>
            <a:ext cx="1363963" cy="307777"/>
          </a:xfrm>
          <a:prstGeom prst="rect">
            <a:avLst/>
          </a:prstGeom>
          <a:noFill/>
        </p:spPr>
        <p:txBody>
          <a:bodyPr wrap="none" rtlCol="0">
            <a:spAutoFit/>
          </a:bodyPr>
          <a:lstStyle/>
          <a:p>
            <a:r>
              <a:rPr lang="en-US" sz="1400" b="1" dirty="0">
                <a:solidFill>
                  <a:srgbClr val="333333"/>
                </a:solidFill>
                <a:latin typeface="Helvetica" pitchFamily="2" charset="0"/>
              </a:rPr>
              <a:t>Total Diverted</a:t>
            </a:r>
          </a:p>
        </p:txBody>
      </p:sp>
      <p:sp>
        <p:nvSpPr>
          <p:cNvPr id="25" name="TextBox 24">
            <a:extLst>
              <a:ext uri="{FF2B5EF4-FFF2-40B4-BE49-F238E27FC236}">
                <a16:creationId xmlns:a16="http://schemas.microsoft.com/office/drawing/2014/main" id="{56B45176-3FD2-E84A-8DD0-833A206759BC}"/>
              </a:ext>
            </a:extLst>
          </p:cNvPr>
          <p:cNvSpPr txBox="1"/>
          <p:nvPr/>
        </p:nvSpPr>
        <p:spPr>
          <a:xfrm>
            <a:off x="4600801" y="2521324"/>
            <a:ext cx="1641283" cy="307777"/>
          </a:xfrm>
          <a:prstGeom prst="rect">
            <a:avLst/>
          </a:prstGeom>
          <a:noFill/>
        </p:spPr>
        <p:txBody>
          <a:bodyPr wrap="none" rtlCol="0">
            <a:spAutoFit/>
          </a:bodyPr>
          <a:lstStyle/>
          <a:p>
            <a:r>
              <a:rPr lang="en-US" sz="1400" b="1" dirty="0" err="1">
                <a:solidFill>
                  <a:srgbClr val="333333"/>
                </a:solidFill>
                <a:latin typeface="Helvetica" pitchFamily="2" charset="0"/>
              </a:rPr>
              <a:t>Tonnes</a:t>
            </a:r>
            <a:r>
              <a:rPr lang="en-US" sz="1400" b="1" dirty="0">
                <a:solidFill>
                  <a:srgbClr val="333333"/>
                </a:solidFill>
                <a:latin typeface="Helvetica" pitchFamily="2" charset="0"/>
              </a:rPr>
              <a:t> Recycled</a:t>
            </a:r>
          </a:p>
        </p:txBody>
      </p:sp>
      <p:sp>
        <p:nvSpPr>
          <p:cNvPr id="26" name="TextBox 25">
            <a:extLst>
              <a:ext uri="{FF2B5EF4-FFF2-40B4-BE49-F238E27FC236}">
                <a16:creationId xmlns:a16="http://schemas.microsoft.com/office/drawing/2014/main" id="{567DFA2D-664E-774A-8BE9-C31B3F525F52}"/>
              </a:ext>
            </a:extLst>
          </p:cNvPr>
          <p:cNvSpPr txBox="1"/>
          <p:nvPr/>
        </p:nvSpPr>
        <p:spPr>
          <a:xfrm>
            <a:off x="7417621" y="2503788"/>
            <a:ext cx="1570751" cy="307777"/>
          </a:xfrm>
          <a:prstGeom prst="rect">
            <a:avLst/>
          </a:prstGeom>
          <a:noFill/>
        </p:spPr>
        <p:txBody>
          <a:bodyPr wrap="none" rtlCol="0">
            <a:spAutoFit/>
          </a:bodyPr>
          <a:lstStyle/>
          <a:p>
            <a:r>
              <a:rPr lang="en-US" sz="1400" b="1" dirty="0" err="1">
                <a:solidFill>
                  <a:srgbClr val="333333"/>
                </a:solidFill>
                <a:latin typeface="Helvetica" pitchFamily="2" charset="0"/>
              </a:rPr>
              <a:t>Tonnes</a:t>
            </a:r>
            <a:r>
              <a:rPr lang="en-US" sz="1400" b="1" dirty="0">
                <a:solidFill>
                  <a:srgbClr val="333333"/>
                </a:solidFill>
                <a:latin typeface="Helvetica" pitchFamily="2" charset="0"/>
              </a:rPr>
              <a:t> Donated</a:t>
            </a:r>
          </a:p>
        </p:txBody>
      </p:sp>
      <p:sp>
        <p:nvSpPr>
          <p:cNvPr id="27" name="TextBox 26">
            <a:extLst>
              <a:ext uri="{FF2B5EF4-FFF2-40B4-BE49-F238E27FC236}">
                <a16:creationId xmlns:a16="http://schemas.microsoft.com/office/drawing/2014/main" id="{3EB766A8-049F-6449-8262-29166F70743C}"/>
              </a:ext>
            </a:extLst>
          </p:cNvPr>
          <p:cNvSpPr txBox="1"/>
          <p:nvPr/>
        </p:nvSpPr>
        <p:spPr>
          <a:xfrm>
            <a:off x="10024879" y="2504078"/>
            <a:ext cx="1758302" cy="307777"/>
          </a:xfrm>
          <a:prstGeom prst="rect">
            <a:avLst/>
          </a:prstGeom>
          <a:noFill/>
        </p:spPr>
        <p:txBody>
          <a:bodyPr wrap="none" rtlCol="0">
            <a:spAutoFit/>
          </a:bodyPr>
          <a:lstStyle/>
          <a:p>
            <a:r>
              <a:rPr lang="en-US" sz="1400" b="1" dirty="0" err="1">
                <a:solidFill>
                  <a:srgbClr val="333333"/>
                </a:solidFill>
                <a:latin typeface="Helvetica" pitchFamily="2" charset="0"/>
              </a:rPr>
              <a:t>Tonnes</a:t>
            </a:r>
            <a:r>
              <a:rPr lang="en-US" sz="1400" b="1" dirty="0">
                <a:solidFill>
                  <a:srgbClr val="333333"/>
                </a:solidFill>
                <a:latin typeface="Helvetica" pitchFamily="2" charset="0"/>
              </a:rPr>
              <a:t> Liquidated</a:t>
            </a:r>
          </a:p>
        </p:txBody>
      </p:sp>
      <p:sp>
        <p:nvSpPr>
          <p:cNvPr id="28" name="TextBox 27">
            <a:extLst>
              <a:ext uri="{FF2B5EF4-FFF2-40B4-BE49-F238E27FC236}">
                <a16:creationId xmlns:a16="http://schemas.microsoft.com/office/drawing/2014/main" id="{36020B70-D912-2A4F-BE44-148974E26382}"/>
              </a:ext>
            </a:extLst>
          </p:cNvPr>
          <p:cNvSpPr txBox="1"/>
          <p:nvPr/>
        </p:nvSpPr>
        <p:spPr>
          <a:xfrm>
            <a:off x="8365826" y="5629089"/>
            <a:ext cx="1958678" cy="307777"/>
          </a:xfrm>
          <a:prstGeom prst="rect">
            <a:avLst/>
          </a:prstGeom>
          <a:noFill/>
        </p:spPr>
        <p:txBody>
          <a:bodyPr wrap="none" rtlCol="0">
            <a:spAutoFit/>
          </a:bodyPr>
          <a:lstStyle/>
          <a:p>
            <a:r>
              <a:rPr lang="en-US" sz="1400" b="1" dirty="0" err="1">
                <a:solidFill>
                  <a:srgbClr val="333333"/>
                </a:solidFill>
                <a:latin typeface="Helvetica" pitchFamily="2" charset="0"/>
              </a:rPr>
              <a:t>Tonnes</a:t>
            </a:r>
            <a:r>
              <a:rPr lang="en-US" sz="1400" b="1" dirty="0">
                <a:solidFill>
                  <a:srgbClr val="333333"/>
                </a:solidFill>
                <a:latin typeface="Helvetica" pitchFamily="2" charset="0"/>
              </a:rPr>
              <a:t> CO</a:t>
            </a:r>
            <a:r>
              <a:rPr lang="en-US" sz="1400" b="1" baseline="30000" dirty="0">
                <a:solidFill>
                  <a:srgbClr val="333333"/>
                </a:solidFill>
                <a:latin typeface="Helvetica" pitchFamily="2" charset="0"/>
              </a:rPr>
              <a:t>2</a:t>
            </a:r>
            <a:r>
              <a:rPr lang="en-US" sz="1400" b="1" dirty="0">
                <a:solidFill>
                  <a:srgbClr val="333333"/>
                </a:solidFill>
                <a:latin typeface="Helvetica" pitchFamily="2" charset="0"/>
              </a:rPr>
              <a:t> Diverted</a:t>
            </a:r>
            <a:endParaRPr lang="en-US" sz="1400" b="1" baseline="30000" dirty="0">
              <a:solidFill>
                <a:srgbClr val="333333"/>
              </a:solidFill>
              <a:latin typeface="Helvetica" pitchFamily="2" charset="0"/>
            </a:endParaRPr>
          </a:p>
        </p:txBody>
      </p:sp>
      <p:sp>
        <p:nvSpPr>
          <p:cNvPr id="29" name="TextBox 28">
            <a:extLst>
              <a:ext uri="{FF2B5EF4-FFF2-40B4-BE49-F238E27FC236}">
                <a16:creationId xmlns:a16="http://schemas.microsoft.com/office/drawing/2014/main" id="{ECA647E7-C75E-5D4A-ACC0-604A365932E7}"/>
              </a:ext>
            </a:extLst>
          </p:cNvPr>
          <p:cNvSpPr txBox="1"/>
          <p:nvPr/>
        </p:nvSpPr>
        <p:spPr>
          <a:xfrm>
            <a:off x="4313208" y="3923723"/>
            <a:ext cx="1478290" cy="307777"/>
          </a:xfrm>
          <a:prstGeom prst="rect">
            <a:avLst/>
          </a:prstGeom>
          <a:noFill/>
        </p:spPr>
        <p:txBody>
          <a:bodyPr wrap="none" rtlCol="0">
            <a:spAutoFit/>
          </a:bodyPr>
          <a:lstStyle/>
          <a:p>
            <a:r>
              <a:rPr lang="en-US" sz="1400" b="1" dirty="0">
                <a:solidFill>
                  <a:srgbClr val="333333"/>
                </a:solidFill>
                <a:latin typeface="Helvetica" pitchFamily="2" charset="0"/>
              </a:rPr>
              <a:t>Carbon Credits</a:t>
            </a:r>
            <a:endParaRPr lang="en-US" sz="1400" b="1" baseline="30000" dirty="0">
              <a:solidFill>
                <a:srgbClr val="333333"/>
              </a:solidFill>
              <a:latin typeface="Helvetica" pitchFamily="2" charset="0"/>
            </a:endParaRPr>
          </a:p>
        </p:txBody>
      </p:sp>
      <p:sp>
        <p:nvSpPr>
          <p:cNvPr id="30" name="TextBox 29">
            <a:extLst>
              <a:ext uri="{FF2B5EF4-FFF2-40B4-BE49-F238E27FC236}">
                <a16:creationId xmlns:a16="http://schemas.microsoft.com/office/drawing/2014/main" id="{FD157AB1-A1BD-4C40-85B2-0166E66A5DC9}"/>
              </a:ext>
            </a:extLst>
          </p:cNvPr>
          <p:cNvSpPr txBox="1"/>
          <p:nvPr/>
        </p:nvSpPr>
        <p:spPr>
          <a:xfrm>
            <a:off x="8071875" y="3898028"/>
            <a:ext cx="2034531" cy="523220"/>
          </a:xfrm>
          <a:prstGeom prst="rect">
            <a:avLst/>
          </a:prstGeom>
          <a:noFill/>
        </p:spPr>
        <p:txBody>
          <a:bodyPr wrap="none" rtlCol="0">
            <a:spAutoFit/>
          </a:bodyPr>
          <a:lstStyle/>
          <a:p>
            <a:pPr algn="ctr"/>
            <a:r>
              <a:rPr lang="en-US" sz="1400" b="1" dirty="0">
                <a:solidFill>
                  <a:srgbClr val="333333"/>
                </a:solidFill>
                <a:latin typeface="Helvetica" pitchFamily="2" charset="0"/>
              </a:rPr>
              <a:t>KM driven by average</a:t>
            </a:r>
          </a:p>
          <a:p>
            <a:pPr algn="ctr"/>
            <a:r>
              <a:rPr lang="en-US" sz="1400" b="1" dirty="0">
                <a:solidFill>
                  <a:srgbClr val="333333"/>
                </a:solidFill>
                <a:latin typeface="Helvetica" pitchFamily="2" charset="0"/>
              </a:rPr>
              <a:t>passenger car</a:t>
            </a:r>
            <a:endParaRPr lang="en-US" sz="1400" b="1" baseline="30000" dirty="0">
              <a:solidFill>
                <a:srgbClr val="333333"/>
              </a:solidFill>
              <a:latin typeface="Helvetica" pitchFamily="2" charset="0"/>
            </a:endParaRPr>
          </a:p>
        </p:txBody>
      </p:sp>
      <p:sp>
        <p:nvSpPr>
          <p:cNvPr id="31" name="TextBox 30">
            <a:extLst>
              <a:ext uri="{FF2B5EF4-FFF2-40B4-BE49-F238E27FC236}">
                <a16:creationId xmlns:a16="http://schemas.microsoft.com/office/drawing/2014/main" id="{5EE5F552-2DAF-E840-AF92-D2C7A699D676}"/>
              </a:ext>
            </a:extLst>
          </p:cNvPr>
          <p:cNvSpPr txBox="1"/>
          <p:nvPr/>
        </p:nvSpPr>
        <p:spPr>
          <a:xfrm>
            <a:off x="6342120" y="3873618"/>
            <a:ext cx="1378904" cy="523220"/>
          </a:xfrm>
          <a:prstGeom prst="rect">
            <a:avLst/>
          </a:prstGeom>
          <a:noFill/>
        </p:spPr>
        <p:txBody>
          <a:bodyPr wrap="none" rtlCol="0">
            <a:spAutoFit/>
          </a:bodyPr>
          <a:lstStyle/>
          <a:p>
            <a:pPr algn="ctr"/>
            <a:r>
              <a:rPr lang="en-US" sz="1400" b="1" dirty="0">
                <a:solidFill>
                  <a:srgbClr val="333333"/>
                </a:solidFill>
                <a:latin typeface="Helvetica" pitchFamily="2" charset="0"/>
              </a:rPr>
              <a:t>Carbon Credit</a:t>
            </a:r>
          </a:p>
          <a:p>
            <a:pPr algn="ctr"/>
            <a:r>
              <a:rPr lang="en-US" sz="1400" b="1" dirty="0">
                <a:solidFill>
                  <a:srgbClr val="333333"/>
                </a:solidFill>
                <a:latin typeface="Helvetica" pitchFamily="2" charset="0"/>
              </a:rPr>
              <a:t>Value</a:t>
            </a:r>
            <a:endParaRPr lang="en-US" sz="1400" b="1" baseline="30000" dirty="0">
              <a:solidFill>
                <a:srgbClr val="333333"/>
              </a:solidFill>
              <a:latin typeface="Helvetica" pitchFamily="2" charset="0"/>
            </a:endParaRPr>
          </a:p>
        </p:txBody>
      </p:sp>
      <p:sp>
        <p:nvSpPr>
          <p:cNvPr id="32" name="TextBox 31">
            <a:extLst>
              <a:ext uri="{FF2B5EF4-FFF2-40B4-BE49-F238E27FC236}">
                <a16:creationId xmlns:a16="http://schemas.microsoft.com/office/drawing/2014/main" id="{04377FAB-E0A1-CF48-9F43-5EE9E4E9FC0B}"/>
              </a:ext>
            </a:extLst>
          </p:cNvPr>
          <p:cNvSpPr txBox="1"/>
          <p:nvPr/>
        </p:nvSpPr>
        <p:spPr>
          <a:xfrm>
            <a:off x="10439293" y="3865415"/>
            <a:ext cx="1596912" cy="523220"/>
          </a:xfrm>
          <a:prstGeom prst="rect">
            <a:avLst/>
          </a:prstGeom>
          <a:noFill/>
        </p:spPr>
        <p:txBody>
          <a:bodyPr wrap="none" rtlCol="0">
            <a:spAutoFit/>
          </a:bodyPr>
          <a:lstStyle/>
          <a:p>
            <a:r>
              <a:rPr lang="en-US" sz="1400" b="1" dirty="0">
                <a:solidFill>
                  <a:srgbClr val="333333"/>
                </a:solidFill>
                <a:latin typeface="Helvetica" pitchFamily="2" charset="0"/>
              </a:rPr>
              <a:t>Acres of Forests</a:t>
            </a:r>
          </a:p>
          <a:p>
            <a:r>
              <a:rPr lang="en-US" sz="1400" b="1" dirty="0">
                <a:solidFill>
                  <a:srgbClr val="333333"/>
                </a:solidFill>
                <a:latin typeface="Helvetica" pitchFamily="2" charset="0"/>
              </a:rPr>
              <a:t>Over One Year</a:t>
            </a:r>
            <a:endParaRPr lang="en-US" sz="1400" b="1" baseline="30000" dirty="0">
              <a:solidFill>
                <a:srgbClr val="333333"/>
              </a:solidFill>
              <a:latin typeface="Helvetica" pitchFamily="2" charset="0"/>
            </a:endParaRPr>
          </a:p>
        </p:txBody>
      </p:sp>
      <p:sp>
        <p:nvSpPr>
          <p:cNvPr id="39" name="TextBox 38">
            <a:extLst>
              <a:ext uri="{FF2B5EF4-FFF2-40B4-BE49-F238E27FC236}">
                <a16:creationId xmlns:a16="http://schemas.microsoft.com/office/drawing/2014/main" id="{419D992F-02C1-134E-8AA8-53FDF489B57A}"/>
              </a:ext>
            </a:extLst>
          </p:cNvPr>
          <p:cNvSpPr txBox="1"/>
          <p:nvPr/>
        </p:nvSpPr>
        <p:spPr>
          <a:xfrm>
            <a:off x="1051635" y="1723251"/>
            <a:ext cx="1723742" cy="646331"/>
          </a:xfrm>
          <a:prstGeom prst="rect">
            <a:avLst/>
          </a:prstGeom>
          <a:noFill/>
        </p:spPr>
        <p:txBody>
          <a:bodyPr wrap="none" rtlCol="0">
            <a:spAutoFit/>
          </a:bodyPr>
          <a:lstStyle/>
          <a:p>
            <a:r>
              <a:rPr lang="en-US" sz="3600" b="1" dirty="0">
                <a:solidFill>
                  <a:srgbClr val="82C341"/>
                </a:solidFill>
                <a:latin typeface="Helvetica" pitchFamily="2" charset="0"/>
              </a:rPr>
              <a:t>45.11%</a:t>
            </a:r>
          </a:p>
        </p:txBody>
      </p:sp>
      <p:pic>
        <p:nvPicPr>
          <p:cNvPr id="40" name="Picture 39">
            <a:extLst>
              <a:ext uri="{FF2B5EF4-FFF2-40B4-BE49-F238E27FC236}">
                <a16:creationId xmlns:a16="http://schemas.microsoft.com/office/drawing/2014/main" id="{E559231B-ACA2-8840-A6C9-6517DC3D794F}"/>
              </a:ext>
            </a:extLst>
          </p:cNvPr>
          <p:cNvPicPr>
            <a:picLocks noChangeAspect="1"/>
          </p:cNvPicPr>
          <p:nvPr/>
        </p:nvPicPr>
        <p:blipFill>
          <a:blip r:embed="rId2"/>
          <a:stretch>
            <a:fillRect/>
          </a:stretch>
        </p:blipFill>
        <p:spPr>
          <a:xfrm>
            <a:off x="50042" y="1124225"/>
            <a:ext cx="1030602" cy="1185192"/>
          </a:xfrm>
          <a:prstGeom prst="rect">
            <a:avLst/>
          </a:prstGeom>
        </p:spPr>
      </p:pic>
      <p:cxnSp>
        <p:nvCxnSpPr>
          <p:cNvPr id="41" name="Straight Connector 40">
            <a:extLst>
              <a:ext uri="{FF2B5EF4-FFF2-40B4-BE49-F238E27FC236}">
                <a16:creationId xmlns:a16="http://schemas.microsoft.com/office/drawing/2014/main" id="{49256E8D-48CF-204C-8609-AF27D16D8B4B}"/>
              </a:ext>
            </a:extLst>
          </p:cNvPr>
          <p:cNvCxnSpPr>
            <a:cxnSpLocks/>
          </p:cNvCxnSpPr>
          <p:nvPr/>
        </p:nvCxnSpPr>
        <p:spPr>
          <a:xfrm>
            <a:off x="249010" y="3587592"/>
            <a:ext cx="3567964"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AD17D3C-51DC-7846-96FC-5580E3B78FC7}"/>
              </a:ext>
            </a:extLst>
          </p:cNvPr>
          <p:cNvSpPr txBox="1"/>
          <p:nvPr/>
        </p:nvSpPr>
        <p:spPr>
          <a:xfrm>
            <a:off x="392616" y="2382444"/>
            <a:ext cx="1338828" cy="646331"/>
          </a:xfrm>
          <a:prstGeom prst="rect">
            <a:avLst/>
          </a:prstGeom>
          <a:noFill/>
        </p:spPr>
        <p:txBody>
          <a:bodyPr wrap="none" rtlCol="0" anchor="t">
            <a:spAutoFit/>
          </a:bodyPr>
          <a:lstStyle/>
          <a:p>
            <a:r>
              <a:rPr lang="en-US" sz="3600" b="1" dirty="0">
                <a:solidFill>
                  <a:srgbClr val="82C341"/>
                </a:solidFill>
                <a:latin typeface="Helvetica"/>
                <a:cs typeface="Helvetica"/>
              </a:rPr>
              <a:t>2,983</a:t>
            </a:r>
            <a:endParaRPr lang="en-US" sz="3600" b="1" dirty="0">
              <a:solidFill>
                <a:srgbClr val="82C341"/>
              </a:solidFill>
              <a:latin typeface="Helvetica" pitchFamily="2" charset="0"/>
            </a:endParaRPr>
          </a:p>
        </p:txBody>
      </p:sp>
      <p:sp>
        <p:nvSpPr>
          <p:cNvPr id="43" name="TextBox 42">
            <a:extLst>
              <a:ext uri="{FF2B5EF4-FFF2-40B4-BE49-F238E27FC236}">
                <a16:creationId xmlns:a16="http://schemas.microsoft.com/office/drawing/2014/main" id="{13E7578B-D5A0-DA47-AD26-4EB3021EAC3B}"/>
              </a:ext>
            </a:extLst>
          </p:cNvPr>
          <p:cNvSpPr txBox="1"/>
          <p:nvPr/>
        </p:nvSpPr>
        <p:spPr>
          <a:xfrm>
            <a:off x="1114774" y="3047826"/>
            <a:ext cx="1898277" cy="461665"/>
          </a:xfrm>
          <a:prstGeom prst="rect">
            <a:avLst/>
          </a:prstGeom>
          <a:noFill/>
        </p:spPr>
        <p:txBody>
          <a:bodyPr wrap="none" rtlCol="0" anchor="t">
            <a:spAutoFit/>
          </a:bodyPr>
          <a:lstStyle/>
          <a:p>
            <a:r>
              <a:rPr lang="en-US" sz="2400" b="1" dirty="0">
                <a:solidFill>
                  <a:srgbClr val="82C341"/>
                </a:solidFill>
                <a:latin typeface="Helvetica"/>
                <a:cs typeface="Helvetica"/>
              </a:rPr>
              <a:t>$148,608.00</a:t>
            </a:r>
            <a:endParaRPr lang="en-US" sz="2400" b="1" dirty="0">
              <a:solidFill>
                <a:srgbClr val="82C341"/>
              </a:solidFill>
              <a:latin typeface="Helvetica" pitchFamily="2" charset="0"/>
            </a:endParaRPr>
          </a:p>
        </p:txBody>
      </p:sp>
      <p:pic>
        <p:nvPicPr>
          <p:cNvPr id="3" name="Picture 2">
            <a:extLst>
              <a:ext uri="{FF2B5EF4-FFF2-40B4-BE49-F238E27FC236}">
                <a16:creationId xmlns:a16="http://schemas.microsoft.com/office/drawing/2014/main" id="{0B96E2E9-1D04-EF4D-8523-41A3A7C9C788}"/>
              </a:ext>
            </a:extLst>
          </p:cNvPr>
          <p:cNvPicPr>
            <a:picLocks noChangeAspect="1"/>
          </p:cNvPicPr>
          <p:nvPr/>
        </p:nvPicPr>
        <p:blipFill>
          <a:blip r:embed="rId3"/>
          <a:stretch>
            <a:fillRect/>
          </a:stretch>
        </p:blipFill>
        <p:spPr>
          <a:xfrm>
            <a:off x="2945704" y="2449971"/>
            <a:ext cx="762000" cy="1016000"/>
          </a:xfrm>
          <a:prstGeom prst="rect">
            <a:avLst/>
          </a:prstGeom>
        </p:spPr>
      </p:pic>
      <p:sp>
        <p:nvSpPr>
          <p:cNvPr id="46" name="TextBox 45">
            <a:extLst>
              <a:ext uri="{FF2B5EF4-FFF2-40B4-BE49-F238E27FC236}">
                <a16:creationId xmlns:a16="http://schemas.microsoft.com/office/drawing/2014/main" id="{A3832B8C-9EB5-C84E-A978-88B8A1C077FC}"/>
              </a:ext>
            </a:extLst>
          </p:cNvPr>
          <p:cNvSpPr txBox="1"/>
          <p:nvPr/>
        </p:nvSpPr>
        <p:spPr>
          <a:xfrm>
            <a:off x="2068427" y="3709214"/>
            <a:ext cx="441146" cy="646331"/>
          </a:xfrm>
          <a:prstGeom prst="rect">
            <a:avLst/>
          </a:prstGeom>
          <a:noFill/>
        </p:spPr>
        <p:txBody>
          <a:bodyPr wrap="none" rtlCol="0">
            <a:spAutoFit/>
          </a:bodyPr>
          <a:lstStyle/>
          <a:p>
            <a:r>
              <a:rPr lang="en-US" sz="3600" b="1" dirty="0">
                <a:solidFill>
                  <a:srgbClr val="82C341"/>
                </a:solidFill>
                <a:latin typeface="Helvetica" pitchFamily="2" charset="0"/>
              </a:rPr>
              <a:t>6</a:t>
            </a:r>
          </a:p>
        </p:txBody>
      </p:sp>
      <p:pic>
        <p:nvPicPr>
          <p:cNvPr id="47" name="Picture 46">
            <a:extLst>
              <a:ext uri="{FF2B5EF4-FFF2-40B4-BE49-F238E27FC236}">
                <a16:creationId xmlns:a16="http://schemas.microsoft.com/office/drawing/2014/main" id="{B8894420-B9DC-6C47-A45A-604D2990E4F8}"/>
              </a:ext>
            </a:extLst>
          </p:cNvPr>
          <p:cNvPicPr>
            <a:picLocks noChangeAspect="1"/>
          </p:cNvPicPr>
          <p:nvPr/>
        </p:nvPicPr>
        <p:blipFill>
          <a:blip r:embed="rId4"/>
          <a:stretch>
            <a:fillRect/>
          </a:stretch>
        </p:blipFill>
        <p:spPr>
          <a:xfrm>
            <a:off x="271463" y="5017640"/>
            <a:ext cx="911185" cy="892961"/>
          </a:xfrm>
          <a:prstGeom prst="rect">
            <a:avLst/>
          </a:prstGeom>
        </p:spPr>
      </p:pic>
      <p:sp>
        <p:nvSpPr>
          <p:cNvPr id="48" name="TextBox 47">
            <a:extLst>
              <a:ext uri="{FF2B5EF4-FFF2-40B4-BE49-F238E27FC236}">
                <a16:creationId xmlns:a16="http://schemas.microsoft.com/office/drawing/2014/main" id="{FD58C18A-FA80-DB47-87A5-FD7D432B1CFA}"/>
              </a:ext>
            </a:extLst>
          </p:cNvPr>
          <p:cNvSpPr txBox="1"/>
          <p:nvPr/>
        </p:nvSpPr>
        <p:spPr>
          <a:xfrm>
            <a:off x="1598191" y="5064646"/>
            <a:ext cx="1595309" cy="646331"/>
          </a:xfrm>
          <a:prstGeom prst="rect">
            <a:avLst/>
          </a:prstGeom>
          <a:noFill/>
        </p:spPr>
        <p:txBody>
          <a:bodyPr wrap="none" rtlCol="0" anchor="t">
            <a:spAutoFit/>
          </a:bodyPr>
          <a:lstStyle/>
          <a:p>
            <a:r>
              <a:rPr lang="en-US" sz="3600" b="1" dirty="0">
                <a:solidFill>
                  <a:srgbClr val="82C341"/>
                </a:solidFill>
                <a:latin typeface="Helvetica"/>
                <a:cs typeface="Helvetica"/>
              </a:rPr>
              <a:t>10,615</a:t>
            </a:r>
            <a:endParaRPr lang="en-US" sz="3600" b="1" dirty="0">
              <a:solidFill>
                <a:srgbClr val="82C341"/>
              </a:solidFill>
              <a:latin typeface="Helvetica" pitchFamily="2" charset="0"/>
              <a:cs typeface="Helvetica"/>
            </a:endParaRPr>
          </a:p>
        </p:txBody>
      </p:sp>
      <p:sp>
        <p:nvSpPr>
          <p:cNvPr id="49" name="TextBox 48">
            <a:extLst>
              <a:ext uri="{FF2B5EF4-FFF2-40B4-BE49-F238E27FC236}">
                <a16:creationId xmlns:a16="http://schemas.microsoft.com/office/drawing/2014/main" id="{39F712AD-E57E-5541-AE41-19B01D6955CD}"/>
              </a:ext>
            </a:extLst>
          </p:cNvPr>
          <p:cNvSpPr txBox="1"/>
          <p:nvPr/>
        </p:nvSpPr>
        <p:spPr>
          <a:xfrm>
            <a:off x="5572698" y="1665073"/>
            <a:ext cx="1749197" cy="646331"/>
          </a:xfrm>
          <a:prstGeom prst="rect">
            <a:avLst/>
          </a:prstGeom>
          <a:noFill/>
        </p:spPr>
        <p:txBody>
          <a:bodyPr wrap="none" rtlCol="0">
            <a:spAutoFit/>
          </a:bodyPr>
          <a:lstStyle/>
          <a:p>
            <a:r>
              <a:rPr lang="en-US" sz="3600" b="1" dirty="0">
                <a:solidFill>
                  <a:srgbClr val="82C341"/>
                </a:solidFill>
                <a:latin typeface="Helvetica" pitchFamily="2" charset="0"/>
              </a:rPr>
              <a:t>92.12%</a:t>
            </a:r>
          </a:p>
        </p:txBody>
      </p:sp>
      <p:cxnSp>
        <p:nvCxnSpPr>
          <p:cNvPr id="51" name="Straight Connector 50">
            <a:extLst>
              <a:ext uri="{FF2B5EF4-FFF2-40B4-BE49-F238E27FC236}">
                <a16:creationId xmlns:a16="http://schemas.microsoft.com/office/drawing/2014/main" id="{243CC9F0-407B-AD41-B735-E991BA4549E0}"/>
              </a:ext>
            </a:extLst>
          </p:cNvPr>
          <p:cNvCxnSpPr>
            <a:cxnSpLocks/>
          </p:cNvCxnSpPr>
          <p:nvPr/>
        </p:nvCxnSpPr>
        <p:spPr>
          <a:xfrm>
            <a:off x="9199459" y="2643607"/>
            <a:ext cx="0" cy="1186320"/>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EF43846-2C7E-144F-958C-FAF26BBB2918}"/>
              </a:ext>
            </a:extLst>
          </p:cNvPr>
          <p:cNvCxnSpPr>
            <a:cxnSpLocks/>
          </p:cNvCxnSpPr>
          <p:nvPr/>
        </p:nvCxnSpPr>
        <p:spPr>
          <a:xfrm>
            <a:off x="6174079" y="4122336"/>
            <a:ext cx="0" cy="989500"/>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6E7FDB2-9194-CF45-8510-A2836B8A9E43}"/>
              </a:ext>
            </a:extLst>
          </p:cNvPr>
          <p:cNvCxnSpPr>
            <a:cxnSpLocks/>
          </p:cNvCxnSpPr>
          <p:nvPr/>
        </p:nvCxnSpPr>
        <p:spPr>
          <a:xfrm>
            <a:off x="7970294" y="4122336"/>
            <a:ext cx="0" cy="989500"/>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1C67907-A2B3-2849-9CA8-A530FBF12A06}"/>
              </a:ext>
            </a:extLst>
          </p:cNvPr>
          <p:cNvCxnSpPr>
            <a:cxnSpLocks/>
          </p:cNvCxnSpPr>
          <p:nvPr/>
        </p:nvCxnSpPr>
        <p:spPr>
          <a:xfrm>
            <a:off x="10313134" y="4122336"/>
            <a:ext cx="0" cy="989500"/>
          </a:xfrm>
          <a:prstGeom prst="line">
            <a:avLst/>
          </a:prstGeom>
          <a:ln w="15875">
            <a:solidFill>
              <a:srgbClr val="82C341">
                <a:alpha val="20000"/>
              </a:srgbClr>
            </a:solidFill>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8793BA03-0687-0045-BD04-32C87BDF79EC}"/>
              </a:ext>
            </a:extLst>
          </p:cNvPr>
          <p:cNvPicPr>
            <a:picLocks noChangeAspect="1"/>
          </p:cNvPicPr>
          <p:nvPr/>
        </p:nvPicPr>
        <p:blipFill>
          <a:blip r:embed="rId2"/>
          <a:stretch>
            <a:fillRect/>
          </a:stretch>
        </p:blipFill>
        <p:spPr>
          <a:xfrm>
            <a:off x="6716805" y="2770509"/>
            <a:ext cx="862666" cy="992066"/>
          </a:xfrm>
          <a:prstGeom prst="rect">
            <a:avLst/>
          </a:prstGeom>
        </p:spPr>
      </p:pic>
      <p:pic>
        <p:nvPicPr>
          <p:cNvPr id="58" name="Picture 57">
            <a:extLst>
              <a:ext uri="{FF2B5EF4-FFF2-40B4-BE49-F238E27FC236}">
                <a16:creationId xmlns:a16="http://schemas.microsoft.com/office/drawing/2014/main" id="{1B39FE9E-1FBE-DB44-B088-642A9E206832}"/>
              </a:ext>
            </a:extLst>
          </p:cNvPr>
          <p:cNvPicPr>
            <a:picLocks noChangeAspect="1"/>
          </p:cNvPicPr>
          <p:nvPr/>
        </p:nvPicPr>
        <p:blipFill>
          <a:blip r:embed="rId5"/>
          <a:stretch>
            <a:fillRect/>
          </a:stretch>
        </p:blipFill>
        <p:spPr>
          <a:xfrm>
            <a:off x="4160072" y="2906920"/>
            <a:ext cx="1099828" cy="804906"/>
          </a:xfrm>
          <a:prstGeom prst="rect">
            <a:avLst/>
          </a:prstGeom>
        </p:spPr>
      </p:pic>
      <p:sp>
        <p:nvSpPr>
          <p:cNvPr id="59" name="TextBox 58">
            <a:extLst>
              <a:ext uri="{FF2B5EF4-FFF2-40B4-BE49-F238E27FC236}">
                <a16:creationId xmlns:a16="http://schemas.microsoft.com/office/drawing/2014/main" id="{85BDEDEB-8654-2047-B3A2-D800F69DA58F}"/>
              </a:ext>
            </a:extLst>
          </p:cNvPr>
          <p:cNvSpPr txBox="1"/>
          <p:nvPr/>
        </p:nvSpPr>
        <p:spPr>
          <a:xfrm>
            <a:off x="5327611" y="2855685"/>
            <a:ext cx="1212191" cy="461665"/>
          </a:xfrm>
          <a:prstGeom prst="rect">
            <a:avLst/>
          </a:prstGeom>
          <a:solidFill>
            <a:schemeClr val="bg1">
              <a:lumMod val="95000"/>
            </a:schemeClr>
          </a:solidFill>
        </p:spPr>
        <p:txBody>
          <a:bodyPr wrap="none" rtlCol="0" anchor="t">
            <a:spAutoFit/>
          </a:bodyPr>
          <a:lstStyle/>
          <a:p>
            <a:r>
              <a:rPr lang="en-US" sz="2400" b="1" dirty="0">
                <a:solidFill>
                  <a:srgbClr val="82C341"/>
                </a:solidFill>
                <a:latin typeface="Helvetica" pitchFamily="2" charset="0"/>
              </a:rPr>
              <a:t>149.79 </a:t>
            </a:r>
          </a:p>
        </p:txBody>
      </p:sp>
      <p:sp>
        <p:nvSpPr>
          <p:cNvPr id="60" name="TextBox 59">
            <a:extLst>
              <a:ext uri="{FF2B5EF4-FFF2-40B4-BE49-F238E27FC236}">
                <a16:creationId xmlns:a16="http://schemas.microsoft.com/office/drawing/2014/main" id="{198F8A89-4642-E547-9253-1FBC74487631}"/>
              </a:ext>
            </a:extLst>
          </p:cNvPr>
          <p:cNvSpPr txBox="1"/>
          <p:nvPr/>
        </p:nvSpPr>
        <p:spPr>
          <a:xfrm>
            <a:off x="7774836" y="2859081"/>
            <a:ext cx="1212191" cy="461665"/>
          </a:xfrm>
          <a:prstGeom prst="rect">
            <a:avLst/>
          </a:prstGeom>
          <a:solidFill>
            <a:schemeClr val="bg1">
              <a:lumMod val="95000"/>
            </a:schemeClr>
          </a:solidFill>
        </p:spPr>
        <p:txBody>
          <a:bodyPr wrap="none" rtlCol="0" anchor="t">
            <a:spAutoFit/>
          </a:bodyPr>
          <a:lstStyle/>
          <a:p>
            <a:r>
              <a:rPr lang="en-US" sz="2400" b="1" dirty="0">
                <a:solidFill>
                  <a:srgbClr val="82C341"/>
                </a:solidFill>
                <a:latin typeface="Helvetica" pitchFamily="2" charset="0"/>
              </a:rPr>
              <a:t>155.14 </a:t>
            </a:r>
          </a:p>
        </p:txBody>
      </p:sp>
      <p:sp>
        <p:nvSpPr>
          <p:cNvPr id="61" name="TextBox 60">
            <a:extLst>
              <a:ext uri="{FF2B5EF4-FFF2-40B4-BE49-F238E27FC236}">
                <a16:creationId xmlns:a16="http://schemas.microsoft.com/office/drawing/2014/main" id="{9ED4B9FB-F2CE-8140-95FF-1C2794EE0C9B}"/>
              </a:ext>
            </a:extLst>
          </p:cNvPr>
          <p:cNvSpPr txBox="1"/>
          <p:nvPr/>
        </p:nvSpPr>
        <p:spPr>
          <a:xfrm>
            <a:off x="10348393" y="2847523"/>
            <a:ext cx="1058304" cy="461665"/>
          </a:xfrm>
          <a:prstGeom prst="rect">
            <a:avLst/>
          </a:prstGeom>
          <a:solidFill>
            <a:schemeClr val="bg1">
              <a:lumMod val="95000"/>
            </a:schemeClr>
          </a:solidFill>
        </p:spPr>
        <p:txBody>
          <a:bodyPr wrap="square" rtlCol="0" anchor="t">
            <a:spAutoFit/>
          </a:bodyPr>
          <a:lstStyle/>
          <a:p>
            <a:r>
              <a:rPr lang="en-US" sz="2400" b="1" dirty="0">
                <a:solidFill>
                  <a:srgbClr val="82C341"/>
                </a:solidFill>
                <a:latin typeface="Helvetica"/>
                <a:cs typeface="Helvetica"/>
              </a:rPr>
              <a:t>11.90  </a:t>
            </a:r>
          </a:p>
        </p:txBody>
      </p:sp>
      <p:pic>
        <p:nvPicPr>
          <p:cNvPr id="63" name="Picture 62">
            <a:extLst>
              <a:ext uri="{FF2B5EF4-FFF2-40B4-BE49-F238E27FC236}">
                <a16:creationId xmlns:a16="http://schemas.microsoft.com/office/drawing/2014/main" id="{0B8061B4-F044-0C42-9FDC-AD960C14CDCB}"/>
              </a:ext>
            </a:extLst>
          </p:cNvPr>
          <p:cNvPicPr>
            <a:picLocks noChangeAspect="1"/>
          </p:cNvPicPr>
          <p:nvPr/>
        </p:nvPicPr>
        <p:blipFill>
          <a:blip r:embed="rId6"/>
          <a:stretch>
            <a:fillRect/>
          </a:stretch>
        </p:blipFill>
        <p:spPr>
          <a:xfrm>
            <a:off x="6078428" y="5490412"/>
            <a:ext cx="487608" cy="585130"/>
          </a:xfrm>
          <a:prstGeom prst="rect">
            <a:avLst/>
          </a:prstGeom>
        </p:spPr>
      </p:pic>
      <p:cxnSp>
        <p:nvCxnSpPr>
          <p:cNvPr id="64" name="Straight Connector 63">
            <a:extLst>
              <a:ext uri="{FF2B5EF4-FFF2-40B4-BE49-F238E27FC236}">
                <a16:creationId xmlns:a16="http://schemas.microsoft.com/office/drawing/2014/main" id="{1C2EE6F4-CAD7-7C43-8B03-7A70249CD81C}"/>
              </a:ext>
            </a:extLst>
          </p:cNvPr>
          <p:cNvCxnSpPr>
            <a:cxnSpLocks/>
          </p:cNvCxnSpPr>
          <p:nvPr/>
        </p:nvCxnSpPr>
        <p:spPr>
          <a:xfrm>
            <a:off x="4313208" y="5262822"/>
            <a:ext cx="7631568" cy="0"/>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4D2857BF-66F9-6844-922E-A4DB63CA47CC}"/>
              </a:ext>
            </a:extLst>
          </p:cNvPr>
          <p:cNvPicPr>
            <a:picLocks noChangeAspect="1"/>
          </p:cNvPicPr>
          <p:nvPr/>
        </p:nvPicPr>
        <p:blipFill>
          <a:blip r:embed="rId7"/>
          <a:stretch>
            <a:fillRect/>
          </a:stretch>
        </p:blipFill>
        <p:spPr>
          <a:xfrm>
            <a:off x="4336130" y="4393423"/>
            <a:ext cx="607656" cy="734840"/>
          </a:xfrm>
          <a:prstGeom prst="rect">
            <a:avLst/>
          </a:prstGeom>
        </p:spPr>
      </p:pic>
      <p:sp>
        <p:nvSpPr>
          <p:cNvPr id="66" name="TextBox 65">
            <a:extLst>
              <a:ext uri="{FF2B5EF4-FFF2-40B4-BE49-F238E27FC236}">
                <a16:creationId xmlns:a16="http://schemas.microsoft.com/office/drawing/2014/main" id="{9DB66451-B53D-C343-A356-D1D360210E40}"/>
              </a:ext>
            </a:extLst>
          </p:cNvPr>
          <p:cNvSpPr txBox="1"/>
          <p:nvPr/>
        </p:nvSpPr>
        <p:spPr>
          <a:xfrm>
            <a:off x="4939245" y="4644753"/>
            <a:ext cx="1127232" cy="461665"/>
          </a:xfrm>
          <a:prstGeom prst="rect">
            <a:avLst/>
          </a:prstGeom>
          <a:noFill/>
        </p:spPr>
        <p:txBody>
          <a:bodyPr wrap="none" rtlCol="0">
            <a:spAutoFit/>
          </a:bodyPr>
          <a:lstStyle/>
          <a:p>
            <a:r>
              <a:rPr lang="en-US" sz="2400" b="1" dirty="0">
                <a:solidFill>
                  <a:srgbClr val="82C341"/>
                </a:solidFill>
                <a:latin typeface="Helvetica" pitchFamily="2" charset="0"/>
              </a:rPr>
              <a:t>884.99</a:t>
            </a:r>
          </a:p>
        </p:txBody>
      </p:sp>
      <p:sp>
        <p:nvSpPr>
          <p:cNvPr id="67" name="TextBox 66">
            <a:extLst>
              <a:ext uri="{FF2B5EF4-FFF2-40B4-BE49-F238E27FC236}">
                <a16:creationId xmlns:a16="http://schemas.microsoft.com/office/drawing/2014/main" id="{D21557C0-CC65-8240-9855-DC459ACB40DB}"/>
              </a:ext>
            </a:extLst>
          </p:cNvPr>
          <p:cNvSpPr txBox="1"/>
          <p:nvPr/>
        </p:nvSpPr>
        <p:spPr>
          <a:xfrm>
            <a:off x="6176730" y="4664600"/>
            <a:ext cx="1726755" cy="461665"/>
          </a:xfrm>
          <a:prstGeom prst="rect">
            <a:avLst/>
          </a:prstGeom>
          <a:noFill/>
        </p:spPr>
        <p:txBody>
          <a:bodyPr wrap="none" rtlCol="0">
            <a:spAutoFit/>
          </a:bodyPr>
          <a:lstStyle/>
          <a:p>
            <a:r>
              <a:rPr lang="en-US" sz="2400" b="1" dirty="0">
                <a:solidFill>
                  <a:srgbClr val="82C341"/>
                </a:solidFill>
                <a:latin typeface="Helvetica" pitchFamily="2" charset="0"/>
              </a:rPr>
              <a:t>$26,549.85</a:t>
            </a:r>
          </a:p>
        </p:txBody>
      </p:sp>
      <p:pic>
        <p:nvPicPr>
          <p:cNvPr id="68" name="Picture 67">
            <a:extLst>
              <a:ext uri="{FF2B5EF4-FFF2-40B4-BE49-F238E27FC236}">
                <a16:creationId xmlns:a16="http://schemas.microsoft.com/office/drawing/2014/main" id="{D51A6A9F-C102-AC45-807F-58AB6236265F}"/>
              </a:ext>
            </a:extLst>
          </p:cNvPr>
          <p:cNvPicPr>
            <a:picLocks noChangeAspect="1"/>
          </p:cNvPicPr>
          <p:nvPr/>
        </p:nvPicPr>
        <p:blipFill>
          <a:blip r:embed="rId8"/>
          <a:stretch>
            <a:fillRect/>
          </a:stretch>
        </p:blipFill>
        <p:spPr>
          <a:xfrm>
            <a:off x="8040547" y="4407209"/>
            <a:ext cx="650557" cy="724008"/>
          </a:xfrm>
          <a:prstGeom prst="rect">
            <a:avLst/>
          </a:prstGeom>
        </p:spPr>
      </p:pic>
      <p:sp>
        <p:nvSpPr>
          <p:cNvPr id="69" name="TextBox 68">
            <a:extLst>
              <a:ext uri="{FF2B5EF4-FFF2-40B4-BE49-F238E27FC236}">
                <a16:creationId xmlns:a16="http://schemas.microsoft.com/office/drawing/2014/main" id="{2158DFBD-655F-134F-A118-0AAAF469128F}"/>
              </a:ext>
            </a:extLst>
          </p:cNvPr>
          <p:cNvSpPr txBox="1"/>
          <p:nvPr/>
        </p:nvSpPr>
        <p:spPr>
          <a:xfrm>
            <a:off x="8770767" y="4660109"/>
            <a:ext cx="1555234" cy="461665"/>
          </a:xfrm>
          <a:prstGeom prst="rect">
            <a:avLst/>
          </a:prstGeom>
          <a:noFill/>
        </p:spPr>
        <p:txBody>
          <a:bodyPr wrap="none" rtlCol="0" anchor="t">
            <a:spAutoFit/>
          </a:bodyPr>
          <a:lstStyle/>
          <a:p>
            <a:r>
              <a:rPr lang="en-US" sz="2400" b="1" dirty="0">
                <a:solidFill>
                  <a:srgbClr val="82C341"/>
                </a:solidFill>
                <a:latin typeface="Helvetica"/>
                <a:cs typeface="Helvetica"/>
              </a:rPr>
              <a:t>3,391,165</a:t>
            </a:r>
            <a:endParaRPr lang="en-US" sz="2400" b="1">
              <a:solidFill>
                <a:srgbClr val="82C341"/>
              </a:solidFill>
              <a:latin typeface="Helvetica" pitchFamily="2" charset="0"/>
              <a:cs typeface="Helvetica"/>
            </a:endParaRPr>
          </a:p>
        </p:txBody>
      </p:sp>
      <p:cxnSp>
        <p:nvCxnSpPr>
          <p:cNvPr id="70" name="Straight Connector 69">
            <a:extLst>
              <a:ext uri="{FF2B5EF4-FFF2-40B4-BE49-F238E27FC236}">
                <a16:creationId xmlns:a16="http://schemas.microsoft.com/office/drawing/2014/main" id="{73D6BAB2-E355-CD41-A749-97C6F30D4199}"/>
              </a:ext>
            </a:extLst>
          </p:cNvPr>
          <p:cNvCxnSpPr>
            <a:cxnSpLocks/>
          </p:cNvCxnSpPr>
          <p:nvPr/>
        </p:nvCxnSpPr>
        <p:spPr>
          <a:xfrm flipV="1">
            <a:off x="4057890" y="2337467"/>
            <a:ext cx="9101394" cy="32115"/>
          </a:xfrm>
          <a:prstGeom prst="line">
            <a:avLst/>
          </a:prstGeom>
          <a:ln w="15875">
            <a:solidFill>
              <a:srgbClr val="82C341">
                <a:alpha val="20000"/>
              </a:srgbClr>
            </a:solidFill>
            <a:prstDash val="dash"/>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962E3AA4-1D83-7148-8083-FC98860279E3}"/>
              </a:ext>
            </a:extLst>
          </p:cNvPr>
          <p:cNvSpPr txBox="1"/>
          <p:nvPr/>
        </p:nvSpPr>
        <p:spPr>
          <a:xfrm>
            <a:off x="10202880" y="1890324"/>
            <a:ext cx="1572354" cy="307777"/>
          </a:xfrm>
          <a:prstGeom prst="rect">
            <a:avLst/>
          </a:prstGeom>
          <a:noFill/>
        </p:spPr>
        <p:txBody>
          <a:bodyPr wrap="none" rtlCol="0">
            <a:spAutoFit/>
          </a:bodyPr>
          <a:lstStyle/>
          <a:p>
            <a:r>
              <a:rPr lang="en-US" sz="1400" b="1" dirty="0" err="1">
                <a:solidFill>
                  <a:srgbClr val="333333"/>
                </a:solidFill>
                <a:latin typeface="Helvetica" pitchFamily="2" charset="0"/>
              </a:rPr>
              <a:t>Tonnes</a:t>
            </a:r>
            <a:r>
              <a:rPr lang="en-US" sz="1400" b="1" dirty="0">
                <a:solidFill>
                  <a:srgbClr val="333333"/>
                </a:solidFill>
                <a:latin typeface="Helvetica" pitchFamily="2" charset="0"/>
              </a:rPr>
              <a:t> Diverted</a:t>
            </a:r>
          </a:p>
        </p:txBody>
      </p:sp>
      <p:sp>
        <p:nvSpPr>
          <p:cNvPr id="72" name="TextBox 71">
            <a:extLst>
              <a:ext uri="{FF2B5EF4-FFF2-40B4-BE49-F238E27FC236}">
                <a16:creationId xmlns:a16="http://schemas.microsoft.com/office/drawing/2014/main" id="{217A0D16-22AD-9942-B306-EFF728956B2C}"/>
              </a:ext>
            </a:extLst>
          </p:cNvPr>
          <p:cNvSpPr txBox="1"/>
          <p:nvPr/>
        </p:nvSpPr>
        <p:spPr>
          <a:xfrm>
            <a:off x="8619849" y="1665074"/>
            <a:ext cx="1595309" cy="646331"/>
          </a:xfrm>
          <a:prstGeom prst="rect">
            <a:avLst/>
          </a:prstGeom>
          <a:noFill/>
        </p:spPr>
        <p:txBody>
          <a:bodyPr wrap="none" rtlCol="0">
            <a:spAutoFit/>
          </a:bodyPr>
          <a:lstStyle/>
          <a:p>
            <a:r>
              <a:rPr lang="en-US" sz="3600" b="1" dirty="0">
                <a:solidFill>
                  <a:srgbClr val="82C341"/>
                </a:solidFill>
                <a:latin typeface="Helvetica" pitchFamily="2" charset="0"/>
              </a:rPr>
              <a:t>316.83</a:t>
            </a:r>
          </a:p>
        </p:txBody>
      </p:sp>
      <p:sp>
        <p:nvSpPr>
          <p:cNvPr id="75" name="TextBox 74">
            <a:extLst>
              <a:ext uri="{FF2B5EF4-FFF2-40B4-BE49-F238E27FC236}">
                <a16:creationId xmlns:a16="http://schemas.microsoft.com/office/drawing/2014/main" id="{EB1FF890-6F6F-F945-9302-C95B4FF2DF53}"/>
              </a:ext>
            </a:extLst>
          </p:cNvPr>
          <p:cNvSpPr txBox="1"/>
          <p:nvPr/>
        </p:nvSpPr>
        <p:spPr>
          <a:xfrm>
            <a:off x="6847583" y="5458518"/>
            <a:ext cx="1595309" cy="646331"/>
          </a:xfrm>
          <a:prstGeom prst="rect">
            <a:avLst/>
          </a:prstGeom>
          <a:noFill/>
        </p:spPr>
        <p:txBody>
          <a:bodyPr wrap="none" rtlCol="0">
            <a:spAutoFit/>
          </a:bodyPr>
          <a:lstStyle/>
          <a:p>
            <a:r>
              <a:rPr lang="en-US" sz="3600" b="1" dirty="0">
                <a:solidFill>
                  <a:srgbClr val="82C341"/>
                </a:solidFill>
                <a:latin typeface="Helvetica" pitchFamily="2" charset="0"/>
              </a:rPr>
              <a:t>884.99</a:t>
            </a:r>
          </a:p>
        </p:txBody>
      </p:sp>
      <p:pic>
        <p:nvPicPr>
          <p:cNvPr id="6" name="Picture 5">
            <a:extLst>
              <a:ext uri="{FF2B5EF4-FFF2-40B4-BE49-F238E27FC236}">
                <a16:creationId xmlns:a16="http://schemas.microsoft.com/office/drawing/2014/main" id="{CD0BC0B5-5E3E-6843-BE3A-BCEC9D7BA82D}"/>
              </a:ext>
            </a:extLst>
          </p:cNvPr>
          <p:cNvPicPr>
            <a:picLocks noChangeAspect="1"/>
          </p:cNvPicPr>
          <p:nvPr/>
        </p:nvPicPr>
        <p:blipFill>
          <a:blip r:embed="rId9"/>
          <a:stretch>
            <a:fillRect/>
          </a:stretch>
        </p:blipFill>
        <p:spPr>
          <a:xfrm>
            <a:off x="10381172" y="4393424"/>
            <a:ext cx="758280" cy="707728"/>
          </a:xfrm>
          <a:prstGeom prst="rect">
            <a:avLst/>
          </a:prstGeom>
        </p:spPr>
      </p:pic>
      <p:sp>
        <p:nvSpPr>
          <p:cNvPr id="73" name="TextBox 72">
            <a:extLst>
              <a:ext uri="{FF2B5EF4-FFF2-40B4-BE49-F238E27FC236}">
                <a16:creationId xmlns:a16="http://schemas.microsoft.com/office/drawing/2014/main" id="{CFFBC17C-A064-F243-82B0-6326A6C20EE7}"/>
              </a:ext>
            </a:extLst>
          </p:cNvPr>
          <p:cNvSpPr txBox="1"/>
          <p:nvPr/>
        </p:nvSpPr>
        <p:spPr>
          <a:xfrm>
            <a:off x="11051662" y="4651420"/>
            <a:ext cx="955711" cy="461665"/>
          </a:xfrm>
          <a:prstGeom prst="rect">
            <a:avLst/>
          </a:prstGeom>
          <a:noFill/>
        </p:spPr>
        <p:txBody>
          <a:bodyPr wrap="none" rtlCol="0">
            <a:spAutoFit/>
          </a:bodyPr>
          <a:lstStyle/>
          <a:p>
            <a:r>
              <a:rPr lang="en-US" sz="2400" b="1" dirty="0">
                <a:solidFill>
                  <a:srgbClr val="82C341"/>
                </a:solidFill>
                <a:latin typeface="Helvetica" pitchFamily="2" charset="0"/>
              </a:rPr>
              <a:t>725.7</a:t>
            </a:r>
          </a:p>
        </p:txBody>
      </p:sp>
      <p:pic>
        <p:nvPicPr>
          <p:cNvPr id="76" name="Picture 75">
            <a:extLst>
              <a:ext uri="{FF2B5EF4-FFF2-40B4-BE49-F238E27FC236}">
                <a16:creationId xmlns:a16="http://schemas.microsoft.com/office/drawing/2014/main" id="{3C24CC86-27AB-4C25-9309-233802BAC07A}"/>
              </a:ext>
            </a:extLst>
          </p:cNvPr>
          <p:cNvPicPr>
            <a:picLocks noChangeAspect="1"/>
          </p:cNvPicPr>
          <p:nvPr/>
        </p:nvPicPr>
        <p:blipFill rotWithShape="1">
          <a:blip r:embed="rId10"/>
          <a:srcRect l="30153" t="20735" r="32577" b="23677"/>
          <a:stretch/>
        </p:blipFill>
        <p:spPr>
          <a:xfrm>
            <a:off x="9401892" y="2709084"/>
            <a:ext cx="689117" cy="1002742"/>
          </a:xfrm>
          <a:prstGeom prst="rect">
            <a:avLst/>
          </a:prstGeom>
        </p:spPr>
      </p:pic>
      <p:pic>
        <p:nvPicPr>
          <p:cNvPr id="77" name="Picture 76">
            <a:extLst>
              <a:ext uri="{FF2B5EF4-FFF2-40B4-BE49-F238E27FC236}">
                <a16:creationId xmlns:a16="http://schemas.microsoft.com/office/drawing/2014/main" id="{0577375E-40F1-49B4-B307-BE01FA8B7351}"/>
              </a:ext>
            </a:extLst>
          </p:cNvPr>
          <p:cNvPicPr>
            <a:picLocks noChangeAspect="1"/>
          </p:cNvPicPr>
          <p:nvPr/>
        </p:nvPicPr>
        <p:blipFill>
          <a:blip r:embed="rId11"/>
          <a:stretch>
            <a:fillRect/>
          </a:stretch>
        </p:blipFill>
        <p:spPr>
          <a:xfrm>
            <a:off x="4162565" y="1163901"/>
            <a:ext cx="971315" cy="1158762"/>
          </a:xfrm>
          <a:prstGeom prst="rect">
            <a:avLst/>
          </a:prstGeom>
        </p:spPr>
      </p:pic>
      <p:pic>
        <p:nvPicPr>
          <p:cNvPr id="79" name="Picture 78">
            <a:extLst>
              <a:ext uri="{FF2B5EF4-FFF2-40B4-BE49-F238E27FC236}">
                <a16:creationId xmlns:a16="http://schemas.microsoft.com/office/drawing/2014/main" id="{FA34FBEA-0083-4A45-A3A9-0C660002557A}"/>
              </a:ext>
            </a:extLst>
          </p:cNvPr>
          <p:cNvPicPr>
            <a:picLocks noChangeAspect="1"/>
          </p:cNvPicPr>
          <p:nvPr/>
        </p:nvPicPr>
        <p:blipFill>
          <a:blip r:embed="rId12"/>
          <a:stretch>
            <a:fillRect/>
          </a:stretch>
        </p:blipFill>
        <p:spPr>
          <a:xfrm>
            <a:off x="179524" y="3737082"/>
            <a:ext cx="973573" cy="989800"/>
          </a:xfrm>
          <a:prstGeom prst="rect">
            <a:avLst/>
          </a:prstGeom>
        </p:spPr>
      </p:pic>
      <p:sp>
        <p:nvSpPr>
          <p:cNvPr id="80" name="TextBox 79">
            <a:extLst>
              <a:ext uri="{FF2B5EF4-FFF2-40B4-BE49-F238E27FC236}">
                <a16:creationId xmlns:a16="http://schemas.microsoft.com/office/drawing/2014/main" id="{5C543564-AD81-4281-97F5-B823BE846DD9}"/>
              </a:ext>
            </a:extLst>
          </p:cNvPr>
          <p:cNvSpPr txBox="1"/>
          <p:nvPr/>
        </p:nvSpPr>
        <p:spPr>
          <a:xfrm>
            <a:off x="5312568" y="3351999"/>
            <a:ext cx="1229824" cy="461665"/>
          </a:xfrm>
          <a:prstGeom prst="rect">
            <a:avLst/>
          </a:prstGeom>
          <a:solidFill>
            <a:schemeClr val="accent6">
              <a:lumMod val="20000"/>
              <a:lumOff val="80000"/>
            </a:schemeClr>
          </a:solidFill>
        </p:spPr>
        <p:txBody>
          <a:bodyPr wrap="none" rtlCol="0" anchor="t">
            <a:spAutoFit/>
          </a:bodyPr>
          <a:lstStyle/>
          <a:p>
            <a:r>
              <a:rPr lang="en-US" sz="2400" b="1" dirty="0">
                <a:solidFill>
                  <a:schemeClr val="bg1">
                    <a:lumMod val="50000"/>
                  </a:schemeClr>
                </a:solidFill>
                <a:latin typeface="Helvetica"/>
                <a:cs typeface="Helvetica"/>
              </a:rPr>
              <a:t>43.55%</a:t>
            </a:r>
            <a:endParaRPr lang="en-US" sz="2400" b="1" dirty="0">
              <a:solidFill>
                <a:schemeClr val="bg1">
                  <a:lumMod val="50000"/>
                </a:schemeClr>
              </a:solidFill>
              <a:latin typeface="Helvetica" pitchFamily="2" charset="0"/>
              <a:cs typeface="Helvetica"/>
            </a:endParaRPr>
          </a:p>
        </p:txBody>
      </p:sp>
      <p:sp>
        <p:nvSpPr>
          <p:cNvPr id="81" name="TextBox 80">
            <a:extLst>
              <a:ext uri="{FF2B5EF4-FFF2-40B4-BE49-F238E27FC236}">
                <a16:creationId xmlns:a16="http://schemas.microsoft.com/office/drawing/2014/main" id="{76346A81-DFB6-425C-B14C-6E412FBF4566}"/>
              </a:ext>
            </a:extLst>
          </p:cNvPr>
          <p:cNvSpPr txBox="1"/>
          <p:nvPr/>
        </p:nvSpPr>
        <p:spPr>
          <a:xfrm>
            <a:off x="7767268" y="3368262"/>
            <a:ext cx="1212833" cy="461665"/>
          </a:xfrm>
          <a:prstGeom prst="rect">
            <a:avLst/>
          </a:prstGeom>
          <a:solidFill>
            <a:schemeClr val="accent6">
              <a:lumMod val="20000"/>
              <a:lumOff val="80000"/>
            </a:schemeClr>
          </a:solidFill>
        </p:spPr>
        <p:txBody>
          <a:bodyPr wrap="none" rtlCol="0" anchor="t">
            <a:spAutoFit/>
          </a:bodyPr>
          <a:lstStyle/>
          <a:p>
            <a:r>
              <a:rPr lang="en-US" sz="2400" b="1" dirty="0">
                <a:solidFill>
                  <a:schemeClr val="bg1">
                    <a:lumMod val="50000"/>
                  </a:schemeClr>
                </a:solidFill>
                <a:latin typeface="Helvetica"/>
                <a:cs typeface="Helvetica"/>
              </a:rPr>
              <a:t>45.11%</a:t>
            </a:r>
            <a:endParaRPr lang="en-US" sz="2400" b="1" dirty="0">
              <a:solidFill>
                <a:schemeClr val="bg1">
                  <a:lumMod val="50000"/>
                </a:schemeClr>
              </a:solidFill>
              <a:latin typeface="Helvetica" pitchFamily="2" charset="0"/>
              <a:cs typeface="Helvetica"/>
            </a:endParaRPr>
          </a:p>
        </p:txBody>
      </p:sp>
      <p:sp>
        <p:nvSpPr>
          <p:cNvPr id="82" name="TextBox 81">
            <a:extLst>
              <a:ext uri="{FF2B5EF4-FFF2-40B4-BE49-F238E27FC236}">
                <a16:creationId xmlns:a16="http://schemas.microsoft.com/office/drawing/2014/main" id="{35E1213B-1821-4B21-8656-C70A954619EA}"/>
              </a:ext>
            </a:extLst>
          </p:cNvPr>
          <p:cNvSpPr txBox="1"/>
          <p:nvPr/>
        </p:nvSpPr>
        <p:spPr>
          <a:xfrm>
            <a:off x="10372655" y="3380524"/>
            <a:ext cx="1058303" cy="461665"/>
          </a:xfrm>
          <a:prstGeom prst="rect">
            <a:avLst/>
          </a:prstGeom>
          <a:solidFill>
            <a:schemeClr val="accent6">
              <a:lumMod val="20000"/>
              <a:lumOff val="80000"/>
            </a:schemeClr>
          </a:solidFill>
        </p:spPr>
        <p:txBody>
          <a:bodyPr wrap="none" rtlCol="0" anchor="t">
            <a:spAutoFit/>
          </a:bodyPr>
          <a:lstStyle/>
          <a:p>
            <a:r>
              <a:rPr lang="en-US" sz="2400" b="1" dirty="0">
                <a:solidFill>
                  <a:schemeClr val="bg1">
                    <a:lumMod val="50000"/>
                  </a:schemeClr>
                </a:solidFill>
                <a:latin typeface="Helvetica"/>
                <a:cs typeface="Helvetica"/>
              </a:rPr>
              <a:t>3.46%</a:t>
            </a:r>
          </a:p>
        </p:txBody>
      </p:sp>
    </p:spTree>
    <p:extLst>
      <p:ext uri="{BB962C8B-B14F-4D97-AF65-F5344CB8AC3E}">
        <p14:creationId xmlns:p14="http://schemas.microsoft.com/office/powerpoint/2010/main" val="2152908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2022</TotalTime>
  <Words>4637</Words>
  <Application>Microsoft Office PowerPoint</Application>
  <PresentationFormat>Widescreen</PresentationFormat>
  <Paragraphs>1965</Paragraphs>
  <Slides>31</Slides>
  <Notes>10</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Highlights:  Year to Date 2019</vt:lpstr>
      <vt:lpstr>Social &amp; Environmental Impact</vt:lpstr>
      <vt:lpstr>Financial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leal</dc:creator>
  <cp:lastModifiedBy>Mary Jane Brunt</cp:lastModifiedBy>
  <cp:revision>519</cp:revision>
  <dcterms:created xsi:type="dcterms:W3CDTF">2019-01-14T15:16:15Z</dcterms:created>
  <dcterms:modified xsi:type="dcterms:W3CDTF">2019-06-26T17:33:05Z</dcterms:modified>
</cp:coreProperties>
</file>